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8" r:id="rId7"/>
    <p:sldId id="278" r:id="rId8"/>
    <p:sldId id="279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5DF2D-97C6-4F4E-9046-1E6FCEB6FA59}" v="64" dt="2025-10-13T12:49:11.7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2" autoAdjust="0"/>
  </p:normalViewPr>
  <p:slideViewPr>
    <p:cSldViewPr>
      <p:cViewPr varScale="1">
        <p:scale>
          <a:sx n="149" d="100"/>
          <a:sy n="149" d="100"/>
        </p:scale>
        <p:origin x="69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ur Przywara" userId="a96adb1d-2c0b-4d8d-a57f-e66e6c6fb06d" providerId="ADAL" clId="{AF325214-ADB7-41AD-A4F3-78827BBAC67E}"/>
    <pc:docChg chg="undo custSel delSld modSld">
      <pc:chgData name="Artur Przywara" userId="a96adb1d-2c0b-4d8d-a57f-e66e6c6fb06d" providerId="ADAL" clId="{AF325214-ADB7-41AD-A4F3-78827BBAC67E}" dt="2025-10-13T13:12:21.743" v="655" actId="2696"/>
      <pc:docMkLst>
        <pc:docMk/>
      </pc:docMkLst>
      <pc:sldChg chg="modSp mod">
        <pc:chgData name="Artur Przywara" userId="a96adb1d-2c0b-4d8d-a57f-e66e6c6fb06d" providerId="ADAL" clId="{AF325214-ADB7-41AD-A4F3-78827BBAC67E}" dt="2025-10-13T12:47:59.850" v="190" actId="20577"/>
        <pc:sldMkLst>
          <pc:docMk/>
          <pc:sldMk cId="0" sldId="256"/>
        </pc:sldMkLst>
        <pc:spChg chg="mod">
          <ac:chgData name="Artur Przywara" userId="a96adb1d-2c0b-4d8d-a57f-e66e6c6fb06d" providerId="ADAL" clId="{AF325214-ADB7-41AD-A4F3-78827BBAC67E}" dt="2025-10-13T12:47:59.850" v="19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47:08.532" v="76" actId="14100"/>
          <ac:spMkLst>
            <pc:docMk/>
            <pc:sldMk cId="0" sldId="256"/>
            <ac:spMk id="4" creationId="{00000000-0000-0000-0000-000000000000}"/>
          </ac:spMkLst>
        </pc:spChg>
      </pc:sldChg>
      <pc:sldChg chg="modSp mod setBg">
        <pc:chgData name="Artur Przywara" userId="a96adb1d-2c0b-4d8d-a57f-e66e6c6fb06d" providerId="ADAL" clId="{AF325214-ADB7-41AD-A4F3-78827BBAC67E}" dt="2025-10-13T12:38:15.873" v="57" actId="1076"/>
        <pc:sldMkLst>
          <pc:docMk/>
          <pc:sldMk cId="0" sldId="257"/>
        </pc:sldMkLst>
        <pc:spChg chg="mod">
          <ac:chgData name="Artur Przywara" userId="a96adb1d-2c0b-4d8d-a57f-e66e6c6fb06d" providerId="ADAL" clId="{AF325214-ADB7-41AD-A4F3-78827BBAC67E}" dt="2025-10-13T12:36:38.727" v="2" actId="1076"/>
          <ac:spMkLst>
            <pc:docMk/>
            <pc:sldMk cId="0" sldId="257"/>
            <ac:spMk id="5" creationId="{00000000-0000-0000-0000-000000000000}"/>
          </ac:spMkLst>
        </pc:spChg>
        <pc:grpChg chg="mod">
          <ac:chgData name="Artur Przywara" userId="a96adb1d-2c0b-4d8d-a57f-e66e6c6fb06d" providerId="ADAL" clId="{AF325214-ADB7-41AD-A4F3-78827BBAC67E}" dt="2025-10-13T12:38:15.873" v="57" actId="1076"/>
          <ac:grpSpMkLst>
            <pc:docMk/>
            <pc:sldMk cId="0" sldId="257"/>
            <ac:grpSpMk id="4" creationId="{00000000-0000-0000-0000-000000000000}"/>
          </ac:grpSpMkLst>
        </pc:grpChg>
      </pc:sldChg>
      <pc:sldChg chg="del">
        <pc:chgData name="Artur Przywara" userId="a96adb1d-2c0b-4d8d-a57f-e66e6c6fb06d" providerId="ADAL" clId="{AF325214-ADB7-41AD-A4F3-78827BBAC67E}" dt="2025-10-13T12:48:20.637" v="191" actId="2696"/>
        <pc:sldMkLst>
          <pc:docMk/>
          <pc:sldMk cId="0" sldId="258"/>
        </pc:sldMkLst>
      </pc:sldChg>
      <pc:sldChg chg="addSp delSp modSp mod">
        <pc:chgData name="Artur Przywara" userId="a96adb1d-2c0b-4d8d-a57f-e66e6c6fb06d" providerId="ADAL" clId="{AF325214-ADB7-41AD-A4F3-78827BBAC67E}" dt="2025-10-13T12:56:26.225" v="463" actId="478"/>
        <pc:sldMkLst>
          <pc:docMk/>
          <pc:sldMk cId="0" sldId="259"/>
        </pc:sldMkLst>
        <pc:spChg chg="del">
          <ac:chgData name="Artur Przywara" userId="a96adb1d-2c0b-4d8d-a57f-e66e6c6fb06d" providerId="ADAL" clId="{AF325214-ADB7-41AD-A4F3-78827BBAC67E}" dt="2025-10-13T12:54:51.390" v="394" actId="478"/>
          <ac:spMkLst>
            <pc:docMk/>
            <pc:sldMk cId="0" sldId="259"/>
            <ac:spMk id="3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0:46.433" v="231" actId="20577"/>
          <ac:spMkLst>
            <pc:docMk/>
            <pc:sldMk cId="0" sldId="259"/>
            <ac:spMk id="5" creationId="{00000000-0000-0000-0000-000000000000}"/>
          </ac:spMkLst>
        </pc:spChg>
        <pc:spChg chg="del mod">
          <ac:chgData name="Artur Przywara" userId="a96adb1d-2c0b-4d8d-a57f-e66e6c6fb06d" providerId="ADAL" clId="{AF325214-ADB7-41AD-A4F3-78827BBAC67E}" dt="2025-10-13T12:54:51.390" v="394" actId="478"/>
          <ac:spMkLst>
            <pc:docMk/>
            <pc:sldMk cId="0" sldId="259"/>
            <ac:spMk id="6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7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8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9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6:11.053" v="461" actId="2057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58.801" v="400" actId="1035"/>
          <ac:spMkLst>
            <pc:docMk/>
            <pc:sldMk cId="0" sldId="259"/>
            <ac:spMk id="12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2:56:26.225" v="463" actId="478"/>
          <ac:spMkLst>
            <pc:docMk/>
            <pc:sldMk cId="0" sldId="259"/>
            <ac:spMk id="13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14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0:31.019" v="219" actId="20577"/>
          <ac:spMkLst>
            <pc:docMk/>
            <pc:sldMk cId="0" sldId="259"/>
            <ac:spMk id="16" creationId="{00000000-0000-0000-0000-000000000000}"/>
          </ac:spMkLst>
        </pc:spChg>
        <pc:spChg chg="del mod">
          <ac:chgData name="Artur Przywara" userId="a96adb1d-2c0b-4d8d-a57f-e66e6c6fb06d" providerId="ADAL" clId="{AF325214-ADB7-41AD-A4F3-78827BBAC67E}" dt="2025-10-13T12:56:23.568" v="462" actId="478"/>
          <ac:spMkLst>
            <pc:docMk/>
            <pc:sldMk cId="0" sldId="259"/>
            <ac:spMk id="17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0:06.771" v="217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24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2:53:46.528" v="387" actId="478"/>
          <ac:spMkLst>
            <pc:docMk/>
            <pc:sldMk cId="0" sldId="259"/>
            <ac:spMk id="25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26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4:13.803" v="393" actId="1036"/>
          <ac:spMkLst>
            <pc:docMk/>
            <pc:sldMk cId="0" sldId="259"/>
            <ac:spMk id="31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2:53:18.671" v="386" actId="20577"/>
          <ac:spMkLst>
            <pc:docMk/>
            <pc:sldMk cId="0" sldId="259"/>
            <ac:spMk id="32" creationId="{00000000-0000-0000-0000-000000000000}"/>
          </ac:spMkLst>
        </pc:spChg>
        <pc:spChg chg="add mod">
          <ac:chgData name="Artur Przywara" userId="a96adb1d-2c0b-4d8d-a57f-e66e6c6fb06d" providerId="ADAL" clId="{AF325214-ADB7-41AD-A4F3-78827BBAC67E}" dt="2025-10-13T12:49:20.319" v="203" actId="1076"/>
          <ac:spMkLst>
            <pc:docMk/>
            <pc:sldMk cId="0" sldId="259"/>
            <ac:spMk id="34" creationId="{95C9B626-7C48-D53F-D927-3CCD9B14EFFE}"/>
          </ac:spMkLst>
        </pc:spChg>
        <pc:spChg chg="add mod">
          <ac:chgData name="Artur Przywara" userId="a96adb1d-2c0b-4d8d-a57f-e66e6c6fb06d" providerId="ADAL" clId="{AF325214-ADB7-41AD-A4F3-78827BBAC67E}" dt="2025-10-13T12:49:20.319" v="203" actId="1076"/>
          <ac:spMkLst>
            <pc:docMk/>
            <pc:sldMk cId="0" sldId="259"/>
            <ac:spMk id="35" creationId="{01C5B765-94E6-74E6-11F7-F071478B7BA5}"/>
          </ac:spMkLst>
        </pc:spChg>
      </pc:sldChg>
      <pc:sldChg chg="del">
        <pc:chgData name="Artur Przywara" userId="a96adb1d-2c0b-4d8d-a57f-e66e6c6fb06d" providerId="ADAL" clId="{AF325214-ADB7-41AD-A4F3-78827BBAC67E}" dt="2025-10-13T12:57:27.387" v="464" actId="2696"/>
        <pc:sldMkLst>
          <pc:docMk/>
          <pc:sldMk cId="0" sldId="261"/>
        </pc:sldMkLst>
      </pc:sldChg>
      <pc:sldChg chg="del">
        <pc:chgData name="Artur Przywara" userId="a96adb1d-2c0b-4d8d-a57f-e66e6c6fb06d" providerId="ADAL" clId="{AF325214-ADB7-41AD-A4F3-78827BBAC67E}" dt="2025-10-13T12:57:33.101" v="465" actId="2696"/>
        <pc:sldMkLst>
          <pc:docMk/>
          <pc:sldMk cId="0" sldId="262"/>
        </pc:sldMkLst>
      </pc:sldChg>
      <pc:sldChg chg="modSp mod">
        <pc:chgData name="Artur Przywara" userId="a96adb1d-2c0b-4d8d-a57f-e66e6c6fb06d" providerId="ADAL" clId="{AF325214-ADB7-41AD-A4F3-78827BBAC67E}" dt="2025-10-13T12:58:40.486" v="468" actId="115"/>
        <pc:sldMkLst>
          <pc:docMk/>
          <pc:sldMk cId="0" sldId="263"/>
        </pc:sldMkLst>
        <pc:spChg chg="mod">
          <ac:chgData name="Artur Przywara" userId="a96adb1d-2c0b-4d8d-a57f-e66e6c6fb06d" providerId="ADAL" clId="{AF325214-ADB7-41AD-A4F3-78827BBAC67E}" dt="2025-10-13T12:58:40.486" v="468" actId="115"/>
          <ac:spMkLst>
            <pc:docMk/>
            <pc:sldMk cId="0" sldId="263"/>
            <ac:spMk id="3" creationId="{00000000-0000-0000-0000-000000000000}"/>
          </ac:spMkLst>
        </pc:spChg>
      </pc:sldChg>
      <pc:sldChg chg="del">
        <pc:chgData name="Artur Przywara" userId="a96adb1d-2c0b-4d8d-a57f-e66e6c6fb06d" providerId="ADAL" clId="{AF325214-ADB7-41AD-A4F3-78827BBAC67E}" dt="2025-10-13T12:59:06.842" v="469" actId="2696"/>
        <pc:sldMkLst>
          <pc:docMk/>
          <pc:sldMk cId="0" sldId="264"/>
        </pc:sldMkLst>
      </pc:sldChg>
      <pc:sldChg chg="del">
        <pc:chgData name="Artur Przywara" userId="a96adb1d-2c0b-4d8d-a57f-e66e6c6fb06d" providerId="ADAL" clId="{AF325214-ADB7-41AD-A4F3-78827BBAC67E}" dt="2025-10-13T12:59:14.388" v="470" actId="2696"/>
        <pc:sldMkLst>
          <pc:docMk/>
          <pc:sldMk cId="0" sldId="265"/>
        </pc:sldMkLst>
      </pc:sldChg>
      <pc:sldChg chg="del">
        <pc:chgData name="Artur Przywara" userId="a96adb1d-2c0b-4d8d-a57f-e66e6c6fb06d" providerId="ADAL" clId="{AF325214-ADB7-41AD-A4F3-78827BBAC67E}" dt="2025-10-13T12:59:23.621" v="471" actId="2696"/>
        <pc:sldMkLst>
          <pc:docMk/>
          <pc:sldMk cId="0" sldId="266"/>
        </pc:sldMkLst>
      </pc:sldChg>
      <pc:sldChg chg="del">
        <pc:chgData name="Artur Przywara" userId="a96adb1d-2c0b-4d8d-a57f-e66e6c6fb06d" providerId="ADAL" clId="{AF325214-ADB7-41AD-A4F3-78827BBAC67E}" dt="2025-10-13T12:59:29.437" v="472" actId="2696"/>
        <pc:sldMkLst>
          <pc:docMk/>
          <pc:sldMk cId="0" sldId="267"/>
        </pc:sldMkLst>
      </pc:sldChg>
      <pc:sldChg chg="delSp modSp mod">
        <pc:chgData name="Artur Przywara" userId="a96adb1d-2c0b-4d8d-a57f-e66e6c6fb06d" providerId="ADAL" clId="{AF325214-ADB7-41AD-A4F3-78827BBAC67E}" dt="2025-10-13T13:09:18.068" v="637" actId="478"/>
        <pc:sldMkLst>
          <pc:docMk/>
          <pc:sldMk cId="0" sldId="268"/>
        </pc:sldMkLst>
        <pc:spChg chg="mod">
          <ac:chgData name="Artur Przywara" userId="a96adb1d-2c0b-4d8d-a57f-e66e6c6fb06d" providerId="ADAL" clId="{AF325214-ADB7-41AD-A4F3-78827BBAC67E}" dt="2025-10-13T13:00:12.764" v="532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3:08:35.560" v="628" actId="20577"/>
          <ac:spMkLst>
            <pc:docMk/>
            <pc:sldMk cId="0" sldId="268"/>
            <ac:spMk id="4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18.068" v="63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18.068" v="637" actId="478"/>
          <ac:spMkLst>
            <pc:docMk/>
            <pc:sldMk cId="0" sldId="268"/>
            <ac:spMk id="6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18.068" v="637" actId="478"/>
          <ac:spMkLst>
            <pc:docMk/>
            <pc:sldMk cId="0" sldId="268"/>
            <ac:spMk id="7" creationId="{00000000-0000-0000-0000-000000000000}"/>
          </ac:spMkLst>
        </pc:spChg>
        <pc:spChg chg="mod">
          <ac:chgData name="Artur Przywara" userId="a96adb1d-2c0b-4d8d-a57f-e66e6c6fb06d" providerId="ADAL" clId="{AF325214-ADB7-41AD-A4F3-78827BBAC67E}" dt="2025-10-13T13:08:49.035" v="635" actId="20577"/>
          <ac:spMkLst>
            <pc:docMk/>
            <pc:sldMk cId="0" sldId="268"/>
            <ac:spMk id="10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18.068" v="637" actId="478"/>
          <ac:spMkLst>
            <pc:docMk/>
            <pc:sldMk cId="0" sldId="268"/>
            <ac:spMk id="11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18.068" v="637" actId="478"/>
          <ac:spMkLst>
            <pc:docMk/>
            <pc:sldMk cId="0" sldId="268"/>
            <ac:spMk id="12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18.068" v="637" actId="478"/>
          <ac:spMkLst>
            <pc:docMk/>
            <pc:sldMk cId="0" sldId="268"/>
            <ac:spMk id="13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09.618" v="636" actId="478"/>
          <ac:spMkLst>
            <pc:docMk/>
            <pc:sldMk cId="0" sldId="268"/>
            <ac:spMk id="14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09.618" v="636" actId="478"/>
          <ac:spMkLst>
            <pc:docMk/>
            <pc:sldMk cId="0" sldId="268"/>
            <ac:spMk id="15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09.618" v="636" actId="478"/>
          <ac:spMkLst>
            <pc:docMk/>
            <pc:sldMk cId="0" sldId="268"/>
            <ac:spMk id="16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09.618" v="636" actId="478"/>
          <ac:spMkLst>
            <pc:docMk/>
            <pc:sldMk cId="0" sldId="268"/>
            <ac:spMk id="17" creationId="{00000000-0000-0000-0000-000000000000}"/>
          </ac:spMkLst>
        </pc:spChg>
        <pc:spChg chg="del">
          <ac:chgData name="Artur Przywara" userId="a96adb1d-2c0b-4d8d-a57f-e66e6c6fb06d" providerId="ADAL" clId="{AF325214-ADB7-41AD-A4F3-78827BBAC67E}" dt="2025-10-13T13:09:18.068" v="637" actId="478"/>
          <ac:spMkLst>
            <pc:docMk/>
            <pc:sldMk cId="0" sldId="268"/>
            <ac:spMk id="18" creationId="{00000000-0000-0000-0000-000000000000}"/>
          </ac:spMkLst>
        </pc:spChg>
      </pc:sldChg>
      <pc:sldChg chg="del">
        <pc:chgData name="Artur Przywara" userId="a96adb1d-2c0b-4d8d-a57f-e66e6c6fb06d" providerId="ADAL" clId="{AF325214-ADB7-41AD-A4F3-78827BBAC67E}" dt="2025-10-13T13:09:30.877" v="638" actId="2696"/>
        <pc:sldMkLst>
          <pc:docMk/>
          <pc:sldMk cId="0" sldId="269"/>
        </pc:sldMkLst>
      </pc:sldChg>
      <pc:sldChg chg="del">
        <pc:chgData name="Artur Przywara" userId="a96adb1d-2c0b-4d8d-a57f-e66e6c6fb06d" providerId="ADAL" clId="{AF325214-ADB7-41AD-A4F3-78827BBAC67E}" dt="2025-10-13T13:09:48.604" v="639" actId="2696"/>
        <pc:sldMkLst>
          <pc:docMk/>
          <pc:sldMk cId="0" sldId="270"/>
        </pc:sldMkLst>
      </pc:sldChg>
      <pc:sldChg chg="del">
        <pc:chgData name="Artur Przywara" userId="a96adb1d-2c0b-4d8d-a57f-e66e6c6fb06d" providerId="ADAL" clId="{AF325214-ADB7-41AD-A4F3-78827BBAC67E}" dt="2025-10-13T13:09:51.990" v="640" actId="2696"/>
        <pc:sldMkLst>
          <pc:docMk/>
          <pc:sldMk cId="0" sldId="271"/>
        </pc:sldMkLst>
      </pc:sldChg>
      <pc:sldChg chg="del">
        <pc:chgData name="Artur Przywara" userId="a96adb1d-2c0b-4d8d-a57f-e66e6c6fb06d" providerId="ADAL" clId="{AF325214-ADB7-41AD-A4F3-78827BBAC67E}" dt="2025-10-13T13:09:56.414" v="641" actId="2696"/>
        <pc:sldMkLst>
          <pc:docMk/>
          <pc:sldMk cId="0" sldId="272"/>
        </pc:sldMkLst>
      </pc:sldChg>
      <pc:sldChg chg="del">
        <pc:chgData name="Artur Przywara" userId="a96adb1d-2c0b-4d8d-a57f-e66e6c6fb06d" providerId="ADAL" clId="{AF325214-ADB7-41AD-A4F3-78827BBAC67E}" dt="2025-10-13T13:10:05.775" v="642" actId="2696"/>
        <pc:sldMkLst>
          <pc:docMk/>
          <pc:sldMk cId="0" sldId="273"/>
        </pc:sldMkLst>
      </pc:sldChg>
      <pc:sldChg chg="del">
        <pc:chgData name="Artur Przywara" userId="a96adb1d-2c0b-4d8d-a57f-e66e6c6fb06d" providerId="ADAL" clId="{AF325214-ADB7-41AD-A4F3-78827BBAC67E}" dt="2025-10-13T13:10:11.193" v="643" actId="2696"/>
        <pc:sldMkLst>
          <pc:docMk/>
          <pc:sldMk cId="0" sldId="274"/>
        </pc:sldMkLst>
      </pc:sldChg>
      <pc:sldChg chg="del">
        <pc:chgData name="Artur Przywara" userId="a96adb1d-2c0b-4d8d-a57f-e66e6c6fb06d" providerId="ADAL" clId="{AF325214-ADB7-41AD-A4F3-78827BBAC67E}" dt="2025-10-13T13:10:16.853" v="644" actId="2696"/>
        <pc:sldMkLst>
          <pc:docMk/>
          <pc:sldMk cId="0" sldId="275"/>
        </pc:sldMkLst>
      </pc:sldChg>
      <pc:sldChg chg="del">
        <pc:chgData name="Artur Przywara" userId="a96adb1d-2c0b-4d8d-a57f-e66e6c6fb06d" providerId="ADAL" clId="{AF325214-ADB7-41AD-A4F3-78827BBAC67E}" dt="2025-10-13T13:10:25.494" v="645" actId="2696"/>
        <pc:sldMkLst>
          <pc:docMk/>
          <pc:sldMk cId="0" sldId="276"/>
        </pc:sldMkLst>
      </pc:sldChg>
      <pc:sldChg chg="del">
        <pc:chgData name="Artur Przywara" userId="a96adb1d-2c0b-4d8d-a57f-e66e6c6fb06d" providerId="ADAL" clId="{AF325214-ADB7-41AD-A4F3-78827BBAC67E}" dt="2025-10-13T13:10:30.326" v="646" actId="2696"/>
        <pc:sldMkLst>
          <pc:docMk/>
          <pc:sldMk cId="0" sldId="277"/>
        </pc:sldMkLst>
      </pc:sldChg>
      <pc:sldChg chg="del">
        <pc:chgData name="Artur Przywara" userId="a96adb1d-2c0b-4d8d-a57f-e66e6c6fb06d" providerId="ADAL" clId="{AF325214-ADB7-41AD-A4F3-78827BBAC67E}" dt="2025-10-13T13:11:18.216" v="647" actId="2696"/>
        <pc:sldMkLst>
          <pc:docMk/>
          <pc:sldMk cId="0" sldId="279"/>
        </pc:sldMkLst>
      </pc:sldChg>
      <pc:sldChg chg="del">
        <pc:chgData name="Artur Przywara" userId="a96adb1d-2c0b-4d8d-a57f-e66e6c6fb06d" providerId="ADAL" clId="{AF325214-ADB7-41AD-A4F3-78827BBAC67E}" dt="2025-10-13T13:11:27.157" v="648" actId="2696"/>
        <pc:sldMkLst>
          <pc:docMk/>
          <pc:sldMk cId="0" sldId="280"/>
        </pc:sldMkLst>
      </pc:sldChg>
      <pc:sldChg chg="del">
        <pc:chgData name="Artur Przywara" userId="a96adb1d-2c0b-4d8d-a57f-e66e6c6fb06d" providerId="ADAL" clId="{AF325214-ADB7-41AD-A4F3-78827BBAC67E}" dt="2025-10-13T13:11:40.736" v="649" actId="2696"/>
        <pc:sldMkLst>
          <pc:docMk/>
          <pc:sldMk cId="0" sldId="281"/>
        </pc:sldMkLst>
      </pc:sldChg>
      <pc:sldChg chg="del">
        <pc:chgData name="Artur Przywara" userId="a96adb1d-2c0b-4d8d-a57f-e66e6c6fb06d" providerId="ADAL" clId="{AF325214-ADB7-41AD-A4F3-78827BBAC67E}" dt="2025-10-13T13:11:47.205" v="650" actId="2696"/>
        <pc:sldMkLst>
          <pc:docMk/>
          <pc:sldMk cId="0" sldId="282"/>
        </pc:sldMkLst>
      </pc:sldChg>
      <pc:sldChg chg="del">
        <pc:chgData name="Artur Przywara" userId="a96adb1d-2c0b-4d8d-a57f-e66e6c6fb06d" providerId="ADAL" clId="{AF325214-ADB7-41AD-A4F3-78827BBAC67E}" dt="2025-10-13T13:11:56.478" v="651" actId="2696"/>
        <pc:sldMkLst>
          <pc:docMk/>
          <pc:sldMk cId="0" sldId="283"/>
        </pc:sldMkLst>
      </pc:sldChg>
      <pc:sldChg chg="del">
        <pc:chgData name="Artur Przywara" userId="a96adb1d-2c0b-4d8d-a57f-e66e6c6fb06d" providerId="ADAL" clId="{AF325214-ADB7-41AD-A4F3-78827BBAC67E}" dt="2025-10-13T13:12:04.748" v="652" actId="2696"/>
        <pc:sldMkLst>
          <pc:docMk/>
          <pc:sldMk cId="0" sldId="284"/>
        </pc:sldMkLst>
      </pc:sldChg>
      <pc:sldChg chg="del">
        <pc:chgData name="Artur Przywara" userId="a96adb1d-2c0b-4d8d-a57f-e66e6c6fb06d" providerId="ADAL" clId="{AF325214-ADB7-41AD-A4F3-78827BBAC67E}" dt="2025-10-13T13:12:10.447" v="653" actId="2696"/>
        <pc:sldMkLst>
          <pc:docMk/>
          <pc:sldMk cId="0" sldId="285"/>
        </pc:sldMkLst>
      </pc:sldChg>
      <pc:sldChg chg="del">
        <pc:chgData name="Artur Przywara" userId="a96adb1d-2c0b-4d8d-a57f-e66e6c6fb06d" providerId="ADAL" clId="{AF325214-ADB7-41AD-A4F3-78827BBAC67E}" dt="2025-10-13T13:12:16.616" v="654" actId="2696"/>
        <pc:sldMkLst>
          <pc:docMk/>
          <pc:sldMk cId="0" sldId="286"/>
        </pc:sldMkLst>
      </pc:sldChg>
      <pc:sldChg chg="del">
        <pc:chgData name="Artur Przywara" userId="a96adb1d-2c0b-4d8d-a57f-e66e6c6fb06d" providerId="ADAL" clId="{AF325214-ADB7-41AD-A4F3-78827BBAC67E}" dt="2025-10-13T13:12:21.743" v="655" actId="2696"/>
        <pc:sldMkLst>
          <pc:docMk/>
          <pc:sldMk cId="0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C00CE-D4FF-4BA2-9415-122BCF1D6EF9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C21A9-5DDE-43EF-8744-36ABBD185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38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9A14-D4A8-4654-974F-A33B06847E34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623A0-0BD9-4D07-AECF-1AE2A9ACA2E5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546B-5404-44E2-A174-BE08A6E0642E}" type="datetime1">
              <a:rPr lang="en-US" smtClean="0"/>
              <a:t>10/15/2025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3684" y="6417068"/>
            <a:ext cx="1263142" cy="3051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8740775" cy="6858000"/>
          </a:xfrm>
          <a:custGeom>
            <a:avLst/>
            <a:gdLst/>
            <a:ahLst/>
            <a:cxnLst/>
            <a:rect l="l" t="t" r="r" b="b"/>
            <a:pathLst>
              <a:path w="8740775" h="6858000">
                <a:moveTo>
                  <a:pt x="8740394" y="0"/>
                </a:moveTo>
                <a:lnTo>
                  <a:pt x="0" y="0"/>
                </a:lnTo>
                <a:lnTo>
                  <a:pt x="0" y="6597650"/>
                </a:lnTo>
                <a:lnTo>
                  <a:pt x="0" y="6858000"/>
                </a:lnTo>
                <a:lnTo>
                  <a:pt x="786917" y="6858000"/>
                </a:lnTo>
                <a:lnTo>
                  <a:pt x="915924" y="6858000"/>
                </a:lnTo>
                <a:lnTo>
                  <a:pt x="6646164" y="6858000"/>
                </a:lnTo>
                <a:lnTo>
                  <a:pt x="8740394" y="5461"/>
                </a:lnTo>
                <a:lnTo>
                  <a:pt x="8740394" y="0"/>
                </a:lnTo>
                <a:close/>
              </a:path>
            </a:pathLst>
          </a:custGeom>
          <a:solidFill>
            <a:srgbClr val="00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513" y="448691"/>
            <a:ext cx="1448727" cy="35001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09611" y="493013"/>
            <a:ext cx="448309" cy="147955"/>
          </a:xfrm>
          <a:custGeom>
            <a:avLst/>
            <a:gdLst/>
            <a:ahLst/>
            <a:cxnLst/>
            <a:rect l="l" t="t" r="r" b="b"/>
            <a:pathLst>
              <a:path w="448309" h="147954">
                <a:moveTo>
                  <a:pt x="54838" y="0"/>
                </a:moveTo>
                <a:lnTo>
                  <a:pt x="0" y="0"/>
                </a:lnTo>
                <a:lnTo>
                  <a:pt x="0" y="145541"/>
                </a:lnTo>
                <a:lnTo>
                  <a:pt x="63411" y="147574"/>
                </a:lnTo>
                <a:lnTo>
                  <a:pt x="71285" y="146685"/>
                </a:lnTo>
                <a:lnTo>
                  <a:pt x="78968" y="144907"/>
                </a:lnTo>
                <a:lnTo>
                  <a:pt x="84721" y="143637"/>
                </a:lnTo>
                <a:lnTo>
                  <a:pt x="103576" y="128777"/>
                </a:lnTo>
                <a:lnTo>
                  <a:pt x="60083" y="128777"/>
                </a:lnTo>
                <a:lnTo>
                  <a:pt x="55524" y="128397"/>
                </a:lnTo>
                <a:lnTo>
                  <a:pt x="19329" y="128397"/>
                </a:lnTo>
                <a:lnTo>
                  <a:pt x="19329" y="79121"/>
                </a:lnTo>
                <a:lnTo>
                  <a:pt x="52920" y="79121"/>
                </a:lnTo>
                <a:lnTo>
                  <a:pt x="60325" y="78994"/>
                </a:lnTo>
                <a:lnTo>
                  <a:pt x="99790" y="78994"/>
                </a:lnTo>
                <a:lnTo>
                  <a:pt x="97739" y="76326"/>
                </a:lnTo>
                <a:lnTo>
                  <a:pt x="90614" y="71500"/>
                </a:lnTo>
                <a:lnTo>
                  <a:pt x="82524" y="69214"/>
                </a:lnTo>
                <a:lnTo>
                  <a:pt x="88849" y="66166"/>
                </a:lnTo>
                <a:lnTo>
                  <a:pt x="94170" y="61468"/>
                </a:lnTo>
                <a:lnTo>
                  <a:pt x="94249" y="61340"/>
                </a:lnTo>
                <a:lnTo>
                  <a:pt x="56896" y="61340"/>
                </a:lnTo>
                <a:lnTo>
                  <a:pt x="50723" y="61087"/>
                </a:lnTo>
                <a:lnTo>
                  <a:pt x="19329" y="61087"/>
                </a:lnTo>
                <a:lnTo>
                  <a:pt x="19329" y="16637"/>
                </a:lnTo>
                <a:lnTo>
                  <a:pt x="48399" y="16637"/>
                </a:lnTo>
                <a:lnTo>
                  <a:pt x="55854" y="16256"/>
                </a:lnTo>
                <a:lnTo>
                  <a:pt x="96843" y="16256"/>
                </a:lnTo>
                <a:lnTo>
                  <a:pt x="94259" y="12064"/>
                </a:lnTo>
                <a:lnTo>
                  <a:pt x="61830" y="51"/>
                </a:lnTo>
                <a:lnTo>
                  <a:pt x="54838" y="0"/>
                </a:lnTo>
                <a:close/>
              </a:path>
              <a:path w="448309" h="147954">
                <a:moveTo>
                  <a:pt x="99790" y="78994"/>
                </a:moveTo>
                <a:lnTo>
                  <a:pt x="60325" y="78994"/>
                </a:lnTo>
                <a:lnTo>
                  <a:pt x="67716" y="79883"/>
                </a:lnTo>
                <a:lnTo>
                  <a:pt x="74853" y="81787"/>
                </a:lnTo>
                <a:lnTo>
                  <a:pt x="90627" y="108331"/>
                </a:lnTo>
                <a:lnTo>
                  <a:pt x="89649" y="112522"/>
                </a:lnTo>
                <a:lnTo>
                  <a:pt x="64668" y="128777"/>
                </a:lnTo>
                <a:lnTo>
                  <a:pt x="103576" y="128777"/>
                </a:lnTo>
                <a:lnTo>
                  <a:pt x="105702" y="124078"/>
                </a:lnTo>
                <a:lnTo>
                  <a:pt x="108572" y="118110"/>
                </a:lnTo>
                <a:lnTo>
                  <a:pt x="110020" y="111633"/>
                </a:lnTo>
                <a:lnTo>
                  <a:pt x="109943" y="105028"/>
                </a:lnTo>
                <a:lnTo>
                  <a:pt x="110134" y="97027"/>
                </a:lnTo>
                <a:lnTo>
                  <a:pt x="107619" y="89281"/>
                </a:lnTo>
                <a:lnTo>
                  <a:pt x="102819" y="82931"/>
                </a:lnTo>
                <a:lnTo>
                  <a:pt x="99790" y="78994"/>
                </a:lnTo>
                <a:close/>
              </a:path>
              <a:path w="448309" h="147954">
                <a:moveTo>
                  <a:pt x="96843" y="16256"/>
                </a:moveTo>
                <a:lnTo>
                  <a:pt x="55854" y="16256"/>
                </a:lnTo>
                <a:lnTo>
                  <a:pt x="63322" y="17018"/>
                </a:lnTo>
                <a:lnTo>
                  <a:pt x="70599" y="18669"/>
                </a:lnTo>
                <a:lnTo>
                  <a:pt x="83997" y="34416"/>
                </a:lnTo>
                <a:lnTo>
                  <a:pt x="83896" y="38988"/>
                </a:lnTo>
                <a:lnTo>
                  <a:pt x="84061" y="43434"/>
                </a:lnTo>
                <a:lnTo>
                  <a:pt x="56896" y="61340"/>
                </a:lnTo>
                <a:lnTo>
                  <a:pt x="94249" y="61340"/>
                </a:lnTo>
                <a:lnTo>
                  <a:pt x="97878" y="55499"/>
                </a:lnTo>
                <a:lnTo>
                  <a:pt x="101142" y="50291"/>
                </a:lnTo>
                <a:lnTo>
                  <a:pt x="102908" y="44196"/>
                </a:lnTo>
                <a:lnTo>
                  <a:pt x="102958" y="37973"/>
                </a:lnTo>
                <a:lnTo>
                  <a:pt x="103263" y="30987"/>
                </a:lnTo>
                <a:lnTo>
                  <a:pt x="101549" y="24130"/>
                </a:lnTo>
                <a:lnTo>
                  <a:pt x="98018" y="18161"/>
                </a:lnTo>
                <a:lnTo>
                  <a:pt x="96843" y="16256"/>
                </a:lnTo>
                <a:close/>
              </a:path>
              <a:path w="448309" h="147954">
                <a:moveTo>
                  <a:pt x="215274" y="51943"/>
                </a:moveTo>
                <a:lnTo>
                  <a:pt x="183337" y="51943"/>
                </a:lnTo>
                <a:lnTo>
                  <a:pt x="190588" y="54101"/>
                </a:lnTo>
                <a:lnTo>
                  <a:pt x="196443" y="58547"/>
                </a:lnTo>
                <a:lnTo>
                  <a:pt x="200380" y="62864"/>
                </a:lnTo>
                <a:lnTo>
                  <a:pt x="202247" y="68707"/>
                </a:lnTo>
                <a:lnTo>
                  <a:pt x="201523" y="74422"/>
                </a:lnTo>
                <a:lnTo>
                  <a:pt x="201523" y="79121"/>
                </a:lnTo>
                <a:lnTo>
                  <a:pt x="193836" y="80952"/>
                </a:lnTo>
                <a:lnTo>
                  <a:pt x="186078" y="82438"/>
                </a:lnTo>
                <a:lnTo>
                  <a:pt x="178261" y="83567"/>
                </a:lnTo>
                <a:lnTo>
                  <a:pt x="165049" y="84836"/>
                </a:lnTo>
                <a:lnTo>
                  <a:pt x="159740" y="85725"/>
                </a:lnTo>
                <a:lnTo>
                  <a:pt x="154495" y="86868"/>
                </a:lnTo>
                <a:lnTo>
                  <a:pt x="149910" y="88137"/>
                </a:lnTo>
                <a:lnTo>
                  <a:pt x="145567" y="90170"/>
                </a:lnTo>
                <a:lnTo>
                  <a:pt x="141605" y="92837"/>
                </a:lnTo>
                <a:lnTo>
                  <a:pt x="137287" y="95631"/>
                </a:lnTo>
                <a:lnTo>
                  <a:pt x="133794" y="99440"/>
                </a:lnTo>
                <a:lnTo>
                  <a:pt x="131470" y="104012"/>
                </a:lnTo>
                <a:lnTo>
                  <a:pt x="129095" y="108203"/>
                </a:lnTo>
                <a:lnTo>
                  <a:pt x="127863" y="112902"/>
                </a:lnTo>
                <a:lnTo>
                  <a:pt x="127900" y="126364"/>
                </a:lnTo>
                <a:lnTo>
                  <a:pt x="131292" y="133985"/>
                </a:lnTo>
                <a:lnTo>
                  <a:pt x="164236" y="147955"/>
                </a:lnTo>
                <a:lnTo>
                  <a:pt x="170967" y="147955"/>
                </a:lnTo>
                <a:lnTo>
                  <a:pt x="200853" y="134493"/>
                </a:lnTo>
                <a:lnTo>
                  <a:pt x="163169" y="134493"/>
                </a:lnTo>
                <a:lnTo>
                  <a:pt x="157314" y="132969"/>
                </a:lnTo>
                <a:lnTo>
                  <a:pt x="152577" y="129412"/>
                </a:lnTo>
                <a:lnTo>
                  <a:pt x="149136" y="126364"/>
                </a:lnTo>
                <a:lnTo>
                  <a:pt x="147307" y="122300"/>
                </a:lnTo>
                <a:lnTo>
                  <a:pt x="147180" y="114426"/>
                </a:lnTo>
                <a:lnTo>
                  <a:pt x="148043" y="111506"/>
                </a:lnTo>
                <a:lnTo>
                  <a:pt x="172313" y="99568"/>
                </a:lnTo>
                <a:lnTo>
                  <a:pt x="179754" y="98498"/>
                </a:lnTo>
                <a:lnTo>
                  <a:pt x="187113" y="97012"/>
                </a:lnTo>
                <a:lnTo>
                  <a:pt x="194375" y="95121"/>
                </a:lnTo>
                <a:lnTo>
                  <a:pt x="201523" y="92837"/>
                </a:lnTo>
                <a:lnTo>
                  <a:pt x="219608" y="92837"/>
                </a:lnTo>
                <a:lnTo>
                  <a:pt x="219704" y="74422"/>
                </a:lnTo>
                <a:lnTo>
                  <a:pt x="219650" y="70231"/>
                </a:lnTo>
                <a:lnTo>
                  <a:pt x="219481" y="66928"/>
                </a:lnTo>
                <a:lnTo>
                  <a:pt x="218795" y="61468"/>
                </a:lnTo>
                <a:lnTo>
                  <a:pt x="217931" y="57150"/>
                </a:lnTo>
                <a:lnTo>
                  <a:pt x="217848" y="56896"/>
                </a:lnTo>
                <a:lnTo>
                  <a:pt x="215976" y="52832"/>
                </a:lnTo>
                <a:lnTo>
                  <a:pt x="215274" y="51943"/>
                </a:lnTo>
                <a:close/>
              </a:path>
              <a:path w="448309" h="147954">
                <a:moveTo>
                  <a:pt x="220663" y="132587"/>
                </a:moveTo>
                <a:lnTo>
                  <a:pt x="203022" y="132587"/>
                </a:lnTo>
                <a:lnTo>
                  <a:pt x="203059" y="133223"/>
                </a:lnTo>
                <a:lnTo>
                  <a:pt x="203466" y="137413"/>
                </a:lnTo>
                <a:lnTo>
                  <a:pt x="204673" y="141732"/>
                </a:lnTo>
                <a:lnTo>
                  <a:pt x="206590" y="145923"/>
                </a:lnTo>
                <a:lnTo>
                  <a:pt x="225234" y="145923"/>
                </a:lnTo>
                <a:lnTo>
                  <a:pt x="223062" y="141986"/>
                </a:lnTo>
                <a:lnTo>
                  <a:pt x="221538" y="137668"/>
                </a:lnTo>
                <a:lnTo>
                  <a:pt x="220713" y="133223"/>
                </a:lnTo>
                <a:lnTo>
                  <a:pt x="220663" y="132587"/>
                </a:lnTo>
                <a:close/>
              </a:path>
              <a:path w="448309" h="147954">
                <a:moveTo>
                  <a:pt x="169024" y="133985"/>
                </a:moveTo>
                <a:lnTo>
                  <a:pt x="163169" y="134493"/>
                </a:lnTo>
                <a:lnTo>
                  <a:pt x="200853" y="134493"/>
                </a:lnTo>
                <a:lnTo>
                  <a:pt x="201287" y="134112"/>
                </a:lnTo>
                <a:lnTo>
                  <a:pt x="175437" y="134112"/>
                </a:lnTo>
                <a:lnTo>
                  <a:pt x="169024" y="133985"/>
                </a:lnTo>
                <a:close/>
              </a:path>
              <a:path w="448309" h="147954">
                <a:moveTo>
                  <a:pt x="219608" y="92837"/>
                </a:moveTo>
                <a:lnTo>
                  <a:pt x="202069" y="92837"/>
                </a:lnTo>
                <a:lnTo>
                  <a:pt x="202173" y="101346"/>
                </a:lnTo>
                <a:lnTo>
                  <a:pt x="202374" y="105283"/>
                </a:lnTo>
                <a:lnTo>
                  <a:pt x="201396" y="111378"/>
                </a:lnTo>
                <a:lnTo>
                  <a:pt x="175437" y="134112"/>
                </a:lnTo>
                <a:lnTo>
                  <a:pt x="201287" y="134112"/>
                </a:lnTo>
                <a:lnTo>
                  <a:pt x="203022" y="132587"/>
                </a:lnTo>
                <a:lnTo>
                  <a:pt x="220663" y="132587"/>
                </a:lnTo>
                <a:lnTo>
                  <a:pt x="220094" y="125390"/>
                </a:lnTo>
                <a:lnTo>
                  <a:pt x="219713" y="117728"/>
                </a:lnTo>
                <a:lnTo>
                  <a:pt x="219608" y="112902"/>
                </a:lnTo>
                <a:lnTo>
                  <a:pt x="219608" y="92837"/>
                </a:lnTo>
                <a:close/>
              </a:path>
              <a:path w="448309" h="147954">
                <a:moveTo>
                  <a:pt x="170815" y="37846"/>
                </a:moveTo>
                <a:lnTo>
                  <a:pt x="162890" y="38988"/>
                </a:lnTo>
                <a:lnTo>
                  <a:pt x="155321" y="41401"/>
                </a:lnTo>
                <a:lnTo>
                  <a:pt x="149009" y="43180"/>
                </a:lnTo>
                <a:lnTo>
                  <a:pt x="131051" y="70231"/>
                </a:lnTo>
                <a:lnTo>
                  <a:pt x="148602" y="72644"/>
                </a:lnTo>
                <a:lnTo>
                  <a:pt x="149669" y="66548"/>
                </a:lnTo>
                <a:lnTo>
                  <a:pt x="152755" y="60960"/>
                </a:lnTo>
                <a:lnTo>
                  <a:pt x="157378" y="56896"/>
                </a:lnTo>
                <a:lnTo>
                  <a:pt x="163004" y="53594"/>
                </a:lnTo>
                <a:lnTo>
                  <a:pt x="169506" y="52070"/>
                </a:lnTo>
                <a:lnTo>
                  <a:pt x="181508" y="52070"/>
                </a:lnTo>
                <a:lnTo>
                  <a:pt x="183337" y="51943"/>
                </a:lnTo>
                <a:lnTo>
                  <a:pt x="215274" y="51943"/>
                </a:lnTo>
                <a:lnTo>
                  <a:pt x="213169" y="49275"/>
                </a:lnTo>
                <a:lnTo>
                  <a:pt x="209791" y="45465"/>
                </a:lnTo>
                <a:lnTo>
                  <a:pt x="205486" y="42672"/>
                </a:lnTo>
                <a:lnTo>
                  <a:pt x="193624" y="38862"/>
                </a:lnTo>
                <a:lnTo>
                  <a:pt x="187845" y="37973"/>
                </a:lnTo>
                <a:lnTo>
                  <a:pt x="178765" y="37973"/>
                </a:lnTo>
                <a:lnTo>
                  <a:pt x="170815" y="37846"/>
                </a:lnTo>
                <a:close/>
              </a:path>
              <a:path w="448309" h="147954">
                <a:moveTo>
                  <a:pt x="181508" y="52070"/>
                </a:moveTo>
                <a:lnTo>
                  <a:pt x="169506" y="52070"/>
                </a:lnTo>
                <a:lnTo>
                  <a:pt x="176022" y="52450"/>
                </a:lnTo>
                <a:lnTo>
                  <a:pt x="181508" y="52070"/>
                </a:lnTo>
                <a:close/>
              </a:path>
              <a:path w="448309" h="147954">
                <a:moveTo>
                  <a:pt x="186194" y="37719"/>
                </a:moveTo>
                <a:lnTo>
                  <a:pt x="178765" y="37973"/>
                </a:lnTo>
                <a:lnTo>
                  <a:pt x="187845" y="37973"/>
                </a:lnTo>
                <a:lnTo>
                  <a:pt x="186194" y="37719"/>
                </a:lnTo>
                <a:close/>
              </a:path>
              <a:path w="448309" h="147954">
                <a:moveTo>
                  <a:pt x="263436" y="40132"/>
                </a:moveTo>
                <a:lnTo>
                  <a:pt x="247307" y="40132"/>
                </a:lnTo>
                <a:lnTo>
                  <a:pt x="247307" y="145669"/>
                </a:lnTo>
                <a:lnTo>
                  <a:pt x="265722" y="145414"/>
                </a:lnTo>
                <a:lnTo>
                  <a:pt x="265722" y="87884"/>
                </a:lnTo>
                <a:lnTo>
                  <a:pt x="265563" y="80490"/>
                </a:lnTo>
                <a:lnTo>
                  <a:pt x="266928" y="73310"/>
                </a:lnTo>
                <a:lnTo>
                  <a:pt x="269722" y="66559"/>
                </a:lnTo>
                <a:lnTo>
                  <a:pt x="273850" y="60451"/>
                </a:lnTo>
                <a:lnTo>
                  <a:pt x="279311" y="55625"/>
                </a:lnTo>
                <a:lnTo>
                  <a:pt x="280733" y="55118"/>
                </a:lnTo>
                <a:lnTo>
                  <a:pt x="263436" y="55118"/>
                </a:lnTo>
                <a:lnTo>
                  <a:pt x="263436" y="40132"/>
                </a:lnTo>
                <a:close/>
              </a:path>
              <a:path w="448309" h="147954">
                <a:moveTo>
                  <a:pt x="328333" y="53086"/>
                </a:moveTo>
                <a:lnTo>
                  <a:pt x="297980" y="53086"/>
                </a:lnTo>
                <a:lnTo>
                  <a:pt x="302298" y="54228"/>
                </a:lnTo>
                <a:lnTo>
                  <a:pt x="306108" y="56514"/>
                </a:lnTo>
                <a:lnTo>
                  <a:pt x="315379" y="76073"/>
                </a:lnTo>
                <a:lnTo>
                  <a:pt x="315168" y="80490"/>
                </a:lnTo>
                <a:lnTo>
                  <a:pt x="315125" y="145541"/>
                </a:lnTo>
                <a:lnTo>
                  <a:pt x="333540" y="145541"/>
                </a:lnTo>
                <a:lnTo>
                  <a:pt x="333540" y="75184"/>
                </a:lnTo>
                <a:lnTo>
                  <a:pt x="333032" y="69596"/>
                </a:lnTo>
                <a:lnTo>
                  <a:pt x="331127" y="59309"/>
                </a:lnTo>
                <a:lnTo>
                  <a:pt x="329349" y="54610"/>
                </a:lnTo>
                <a:lnTo>
                  <a:pt x="328333" y="53086"/>
                </a:lnTo>
                <a:close/>
              </a:path>
              <a:path w="448309" h="147954">
                <a:moveTo>
                  <a:pt x="302933" y="37973"/>
                </a:moveTo>
                <a:lnTo>
                  <a:pt x="296964" y="37973"/>
                </a:lnTo>
                <a:lnTo>
                  <a:pt x="287081" y="38794"/>
                </a:lnTo>
                <a:lnTo>
                  <a:pt x="277914" y="42068"/>
                </a:lnTo>
                <a:lnTo>
                  <a:pt x="269889" y="47581"/>
                </a:lnTo>
                <a:lnTo>
                  <a:pt x="263436" y="55118"/>
                </a:lnTo>
                <a:lnTo>
                  <a:pt x="280733" y="55118"/>
                </a:lnTo>
                <a:lnTo>
                  <a:pt x="286423" y="53086"/>
                </a:lnTo>
                <a:lnTo>
                  <a:pt x="328333" y="53086"/>
                </a:lnTo>
                <a:lnTo>
                  <a:pt x="326555" y="50419"/>
                </a:lnTo>
                <a:lnTo>
                  <a:pt x="323380" y="46482"/>
                </a:lnTo>
                <a:lnTo>
                  <a:pt x="319189" y="43307"/>
                </a:lnTo>
                <a:lnTo>
                  <a:pt x="308902" y="39115"/>
                </a:lnTo>
                <a:lnTo>
                  <a:pt x="302933" y="37973"/>
                </a:lnTo>
                <a:close/>
              </a:path>
              <a:path w="448309" h="147954">
                <a:moveTo>
                  <a:pt x="297980" y="53086"/>
                </a:moveTo>
                <a:lnTo>
                  <a:pt x="286423" y="53086"/>
                </a:lnTo>
                <a:lnTo>
                  <a:pt x="293662" y="53212"/>
                </a:lnTo>
                <a:lnTo>
                  <a:pt x="297980" y="53086"/>
                </a:lnTo>
                <a:close/>
              </a:path>
              <a:path w="448309" h="147954">
                <a:moveTo>
                  <a:pt x="378498" y="0"/>
                </a:moveTo>
                <a:lnTo>
                  <a:pt x="360591" y="0"/>
                </a:lnTo>
                <a:lnTo>
                  <a:pt x="360591" y="145669"/>
                </a:lnTo>
                <a:lnTo>
                  <a:pt x="378498" y="144907"/>
                </a:lnTo>
                <a:lnTo>
                  <a:pt x="378498" y="103759"/>
                </a:lnTo>
                <a:lnTo>
                  <a:pt x="391071" y="91694"/>
                </a:lnTo>
                <a:lnTo>
                  <a:pt x="411947" y="91694"/>
                </a:lnTo>
                <a:lnTo>
                  <a:pt x="406156" y="83058"/>
                </a:lnTo>
                <a:lnTo>
                  <a:pt x="378498" y="83058"/>
                </a:lnTo>
                <a:lnTo>
                  <a:pt x="378498" y="0"/>
                </a:lnTo>
                <a:close/>
              </a:path>
              <a:path w="448309" h="147954">
                <a:moveTo>
                  <a:pt x="411947" y="91694"/>
                </a:moveTo>
                <a:lnTo>
                  <a:pt x="391071" y="91694"/>
                </a:lnTo>
                <a:lnTo>
                  <a:pt x="425869" y="145414"/>
                </a:lnTo>
                <a:lnTo>
                  <a:pt x="447967" y="145414"/>
                </a:lnTo>
                <a:lnTo>
                  <a:pt x="411947" y="91694"/>
                </a:lnTo>
                <a:close/>
              </a:path>
              <a:path w="448309" h="147954">
                <a:moveTo>
                  <a:pt x="443903" y="40132"/>
                </a:moveTo>
                <a:lnTo>
                  <a:pt x="420662" y="40132"/>
                </a:lnTo>
                <a:lnTo>
                  <a:pt x="378498" y="83058"/>
                </a:lnTo>
                <a:lnTo>
                  <a:pt x="406156" y="83058"/>
                </a:lnTo>
                <a:lnTo>
                  <a:pt x="403517" y="79121"/>
                </a:lnTo>
                <a:lnTo>
                  <a:pt x="443903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6163" y="0"/>
            <a:ext cx="5545835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4358-1BA5-499D-A45F-E0E67A56CC98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C7BD-A4B3-4BB8-B6CD-36799854318E}" type="datetime1">
              <a:rPr lang="en-US" smtClean="0"/>
              <a:t>10/15/2025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33684" y="6417068"/>
            <a:ext cx="1263142" cy="3051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597650"/>
            <a:ext cx="995044" cy="260350"/>
          </a:xfrm>
          <a:custGeom>
            <a:avLst/>
            <a:gdLst/>
            <a:ahLst/>
            <a:cxnLst/>
            <a:rect l="l" t="t" r="r" b="b"/>
            <a:pathLst>
              <a:path w="995044" h="260350">
                <a:moveTo>
                  <a:pt x="916076" y="259833"/>
                </a:moveTo>
                <a:lnTo>
                  <a:pt x="915771" y="259833"/>
                </a:lnTo>
                <a:lnTo>
                  <a:pt x="915924" y="260349"/>
                </a:lnTo>
                <a:lnTo>
                  <a:pt x="916076" y="259833"/>
                </a:lnTo>
                <a:close/>
              </a:path>
              <a:path w="995044" h="260350">
                <a:moveTo>
                  <a:pt x="994714" y="0"/>
                </a:moveTo>
                <a:lnTo>
                  <a:pt x="786930" y="0"/>
                </a:lnTo>
                <a:lnTo>
                  <a:pt x="786930" y="259833"/>
                </a:lnTo>
                <a:lnTo>
                  <a:pt x="916254" y="259833"/>
                </a:lnTo>
                <a:lnTo>
                  <a:pt x="916254" y="259264"/>
                </a:lnTo>
                <a:lnTo>
                  <a:pt x="994714" y="0"/>
                </a:lnTo>
                <a:close/>
              </a:path>
              <a:path w="995044" h="260350">
                <a:moveTo>
                  <a:pt x="786917" y="0"/>
                </a:moveTo>
                <a:lnTo>
                  <a:pt x="0" y="0"/>
                </a:lnTo>
                <a:lnTo>
                  <a:pt x="0" y="260349"/>
                </a:lnTo>
                <a:lnTo>
                  <a:pt x="786917" y="260349"/>
                </a:lnTo>
                <a:lnTo>
                  <a:pt x="786917" y="0"/>
                </a:lnTo>
                <a:close/>
              </a:path>
            </a:pathLst>
          </a:custGeom>
          <a:solidFill>
            <a:srgbClr val="00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723" y="187833"/>
            <a:ext cx="90468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8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723" y="2494534"/>
            <a:ext cx="11236553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E193B-C593-424A-A926-D19B672DD832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569" y="6646379"/>
            <a:ext cx="151765" cy="162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zrzut ekranu, design, tekst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1238465D-60F9-64E0-492E-48F9474B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908680"/>
            <a:ext cx="7892695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l-PL" sz="3200" spc="-65" dirty="0">
                <a:solidFill>
                  <a:srgbClr val="FFFFFF"/>
                </a:solidFill>
              </a:rPr>
              <a:t>Oferta Banku Spółdzielczego </a:t>
            </a:r>
            <a:br>
              <a:rPr lang="pl-PL" sz="3200" spc="-65" dirty="0">
                <a:solidFill>
                  <a:srgbClr val="FFFFFF"/>
                </a:solidFill>
              </a:rPr>
            </a:br>
            <a:r>
              <a:rPr lang="pl-PL" sz="3200" spc="-65" dirty="0">
                <a:solidFill>
                  <a:srgbClr val="FFFFFF"/>
                </a:solidFill>
              </a:rPr>
              <a:t>w Krapkowicach dla rolników </a:t>
            </a:r>
            <a:br>
              <a:rPr lang="pl-PL" sz="3200" spc="-65" dirty="0">
                <a:solidFill>
                  <a:srgbClr val="FFFFFF"/>
                </a:solidFill>
              </a:rPr>
            </a:br>
            <a:r>
              <a:rPr lang="pl-PL" sz="3200" spc="-65" dirty="0">
                <a:solidFill>
                  <a:srgbClr val="FFFFFF"/>
                </a:solidFill>
              </a:rPr>
              <a:t>i przedsiębiorstw związanych </a:t>
            </a:r>
            <a:br>
              <a:rPr lang="pl-PL" sz="3200" spc="-65" dirty="0">
                <a:solidFill>
                  <a:srgbClr val="FFFFFF"/>
                </a:solidFill>
              </a:rPr>
            </a:br>
            <a:r>
              <a:rPr lang="pl-PL" sz="3200" spc="-65" dirty="0">
                <a:solidFill>
                  <a:srgbClr val="FFFFFF"/>
                </a:solidFill>
              </a:rPr>
              <a:t>z rolnictwem dla kredytów obrotowych zabezpieczonych gwarancją AGRO </a:t>
            </a:r>
            <a:br>
              <a:rPr lang="pl-PL" sz="3200" spc="-65" dirty="0">
                <a:solidFill>
                  <a:srgbClr val="FFFFFF"/>
                </a:solidFill>
              </a:rPr>
            </a:br>
            <a:r>
              <a:rPr lang="pl-PL" sz="3200" spc="-65" dirty="0">
                <a:solidFill>
                  <a:srgbClr val="FFFFFF"/>
                </a:solidFill>
              </a:rPr>
              <a:t>z dopłatą do oprocentowania.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75563" y="5921755"/>
            <a:ext cx="28534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200" spc="-25" dirty="0">
                <a:solidFill>
                  <a:srgbClr val="FFFFFF"/>
                </a:solidFill>
                <a:latin typeface="Trebuchet MS"/>
                <a:cs typeface="Trebuchet MS"/>
              </a:rPr>
              <a:t>Krapkowice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październik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1</a:t>
            </a:fld>
            <a:endParaRPr spc="-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6096000" y="-17206"/>
            <a:ext cx="5905831" cy="6858000"/>
            <a:chOff x="4618659" y="-552832"/>
            <a:chExt cx="5905831" cy="6858000"/>
          </a:xfrm>
        </p:grpSpPr>
        <p:sp>
          <p:nvSpPr>
            <p:cNvPr id="5" name="object 5"/>
            <p:cNvSpPr/>
            <p:nvPr/>
          </p:nvSpPr>
          <p:spPr>
            <a:xfrm>
              <a:off x="4618659" y="-552832"/>
              <a:ext cx="5546090" cy="6858000"/>
            </a:xfrm>
            <a:custGeom>
              <a:avLst/>
              <a:gdLst/>
              <a:ahLst/>
              <a:cxnLst/>
              <a:rect l="l" t="t" r="r" b="b"/>
              <a:pathLst>
                <a:path w="5546090" h="6858000">
                  <a:moveTo>
                    <a:pt x="5545835" y="0"/>
                  </a:moveTo>
                  <a:lnTo>
                    <a:pt x="2094229" y="0"/>
                  </a:lnTo>
                  <a:lnTo>
                    <a:pt x="2094229" y="5460"/>
                  </a:lnTo>
                  <a:lnTo>
                    <a:pt x="0" y="6857999"/>
                  </a:lnTo>
                  <a:lnTo>
                    <a:pt x="5545835" y="6857999"/>
                  </a:lnTo>
                  <a:lnTo>
                    <a:pt x="5545835" y="0"/>
                  </a:lnTo>
                  <a:close/>
                </a:path>
              </a:pathLst>
            </a:custGeom>
            <a:solidFill>
              <a:srgbClr val="BEBEBE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0145" y="680719"/>
              <a:ext cx="3014345" cy="2195449"/>
            </a:xfrm>
            <a:prstGeom prst="rect">
              <a:avLst/>
            </a:prstGeom>
          </p:spPr>
        </p:pic>
      </p:grpSp>
      <p:sp>
        <p:nvSpPr>
          <p:cNvPr id="2" name="object 2"/>
          <p:cNvSpPr/>
          <p:nvPr/>
        </p:nvSpPr>
        <p:spPr>
          <a:xfrm>
            <a:off x="0" y="0"/>
            <a:ext cx="8220075" cy="446405"/>
          </a:xfrm>
          <a:custGeom>
            <a:avLst/>
            <a:gdLst/>
            <a:ahLst/>
            <a:cxnLst/>
            <a:rect l="l" t="t" r="r" b="b"/>
            <a:pathLst>
              <a:path w="8220075" h="446405">
                <a:moveTo>
                  <a:pt x="8219821" y="0"/>
                </a:moveTo>
                <a:lnTo>
                  <a:pt x="0" y="0"/>
                </a:lnTo>
                <a:lnTo>
                  <a:pt x="0" y="446150"/>
                </a:lnTo>
                <a:lnTo>
                  <a:pt x="6980808" y="446150"/>
                </a:lnTo>
                <a:lnTo>
                  <a:pt x="6980808" y="445262"/>
                </a:lnTo>
                <a:lnTo>
                  <a:pt x="7597521" y="445262"/>
                </a:lnTo>
                <a:lnTo>
                  <a:pt x="7598791" y="446150"/>
                </a:lnTo>
                <a:lnTo>
                  <a:pt x="7600060" y="445262"/>
                </a:lnTo>
                <a:lnTo>
                  <a:pt x="7601331" y="445262"/>
                </a:lnTo>
                <a:lnTo>
                  <a:pt x="7601331" y="444246"/>
                </a:lnTo>
                <a:lnTo>
                  <a:pt x="8219821" y="0"/>
                </a:lnTo>
                <a:close/>
              </a:path>
            </a:pathLst>
          </a:custGeom>
          <a:solidFill>
            <a:srgbClr val="00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929" y="51002"/>
            <a:ext cx="2595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Czym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jest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gwarancja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FGR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75" y="1150091"/>
            <a:ext cx="6502400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187325" indent="-287020">
              <a:lnSpc>
                <a:spcPct val="1501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384810" algn="l"/>
              </a:tabLst>
            </a:pPr>
            <a:r>
              <a:rPr sz="2800" b="1" spc="-70" dirty="0">
                <a:solidFill>
                  <a:srgbClr val="7E7E7E"/>
                </a:solidFill>
                <a:latin typeface="Trebuchet MS"/>
                <a:cs typeface="Trebuchet MS"/>
              </a:rPr>
              <a:t>Gwarancja</a:t>
            </a:r>
            <a:r>
              <a:rPr sz="2800" b="1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7E7E7E"/>
                </a:solidFill>
                <a:latin typeface="Trebuchet MS"/>
                <a:cs typeface="Trebuchet MS"/>
              </a:rPr>
              <a:t>FGR</a:t>
            </a:r>
            <a:r>
              <a:rPr sz="2800" b="1" spc="-1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90" dirty="0">
                <a:solidFill>
                  <a:srgbClr val="7E7E7E"/>
                </a:solidFill>
                <a:latin typeface="Trebuchet MS"/>
                <a:cs typeface="Trebuchet MS"/>
              </a:rPr>
              <a:t>(AGRO)</a:t>
            </a:r>
            <a:r>
              <a:rPr sz="2800" b="1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55" dirty="0">
                <a:solidFill>
                  <a:srgbClr val="7E7E7E"/>
                </a:solidFill>
                <a:latin typeface="Trebuchet MS"/>
                <a:cs typeface="Trebuchet MS"/>
              </a:rPr>
              <a:t>przeznaczona </a:t>
            </a:r>
            <a:r>
              <a:rPr sz="2800" b="1" spc="-50" dirty="0">
                <a:solidFill>
                  <a:srgbClr val="7E7E7E"/>
                </a:solidFill>
                <a:latin typeface="Trebuchet MS"/>
                <a:cs typeface="Trebuchet MS"/>
              </a:rPr>
              <a:t>jest</a:t>
            </a:r>
            <a:r>
              <a:rPr sz="2800" b="1" spc="-16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7E7E7E"/>
                </a:solidFill>
                <a:latin typeface="Trebuchet MS"/>
                <a:cs typeface="Trebuchet MS"/>
              </a:rPr>
              <a:t>dla</a:t>
            </a:r>
            <a:r>
              <a:rPr sz="2800" b="1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7E7E7E"/>
                </a:solidFill>
                <a:latin typeface="Trebuchet MS"/>
                <a:cs typeface="Trebuchet MS"/>
              </a:rPr>
              <a:t>sektora</a:t>
            </a:r>
            <a:r>
              <a:rPr sz="2800" b="1" spc="-1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7E7E7E"/>
                </a:solidFill>
                <a:latin typeface="Trebuchet MS"/>
                <a:cs typeface="Trebuchet MS"/>
              </a:rPr>
              <a:t>rolnego.</a:t>
            </a:r>
            <a:endParaRPr sz="2800">
              <a:latin typeface="Trebuchet MS"/>
              <a:cs typeface="Trebuchet MS"/>
            </a:endParaRPr>
          </a:p>
          <a:p>
            <a:pPr marL="469900" marR="5080" indent="-457200">
              <a:lnSpc>
                <a:spcPct val="150000"/>
              </a:lnSpc>
              <a:spcBef>
                <a:spcPts val="175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65" dirty="0">
                <a:solidFill>
                  <a:srgbClr val="7E7E7E"/>
                </a:solidFill>
                <a:latin typeface="Trebuchet MS"/>
                <a:cs typeface="Trebuchet MS"/>
              </a:rPr>
              <a:t>Gwarancja</a:t>
            </a:r>
            <a:r>
              <a:rPr sz="2800" b="1" spc="-1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7E7E7E"/>
                </a:solidFill>
                <a:latin typeface="Trebuchet MS"/>
                <a:cs typeface="Trebuchet MS"/>
              </a:rPr>
              <a:t>jako</a:t>
            </a:r>
            <a:r>
              <a:rPr sz="2800" b="1" spc="-14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75" dirty="0">
                <a:solidFill>
                  <a:srgbClr val="7E7E7E"/>
                </a:solidFill>
                <a:latin typeface="Trebuchet MS"/>
                <a:cs typeface="Trebuchet MS"/>
              </a:rPr>
              <a:t>zabezpieczenie</a:t>
            </a:r>
            <a:r>
              <a:rPr sz="2800" b="1" spc="-11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7E7E7E"/>
                </a:solidFill>
                <a:latin typeface="Trebuchet MS"/>
                <a:cs typeface="Trebuchet MS"/>
              </a:rPr>
              <a:t>dla </a:t>
            </a:r>
            <a:r>
              <a:rPr sz="2800" b="1" spc="-35" dirty="0">
                <a:solidFill>
                  <a:srgbClr val="7E7E7E"/>
                </a:solidFill>
                <a:latin typeface="Trebuchet MS"/>
                <a:cs typeface="Trebuchet MS"/>
              </a:rPr>
              <a:t>kredytów</a:t>
            </a:r>
            <a:r>
              <a:rPr sz="2800" b="1" spc="-1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7E7E7E"/>
                </a:solidFill>
                <a:latin typeface="Trebuchet MS"/>
                <a:cs typeface="Trebuchet MS"/>
              </a:rPr>
              <a:t>obrotowych</a:t>
            </a:r>
            <a:r>
              <a:rPr sz="2800" b="1" spc="-1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7E7E7E"/>
                </a:solidFill>
                <a:latin typeface="Trebuchet MS"/>
                <a:cs typeface="Trebuchet MS"/>
              </a:rPr>
              <a:t>(odnawialnych </a:t>
            </a:r>
            <a:r>
              <a:rPr sz="2800" b="1" spc="-60" dirty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2800" b="1" spc="-18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7E7E7E"/>
                </a:solidFill>
                <a:latin typeface="Trebuchet MS"/>
                <a:cs typeface="Trebuchet MS"/>
              </a:rPr>
              <a:t>nieodnawialnych).</a:t>
            </a:r>
            <a:endParaRPr sz="28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2280"/>
              </a:spcBef>
              <a:buFont typeface="Wingdings"/>
              <a:buChar char=""/>
              <a:tabLst>
                <a:tab pos="469265" algn="l"/>
                <a:tab pos="469900" algn="l"/>
                <a:tab pos="2336165" algn="l"/>
              </a:tabLst>
            </a:pPr>
            <a:r>
              <a:rPr sz="2800" b="1" spc="-10" dirty="0">
                <a:solidFill>
                  <a:srgbClr val="7E7E7E"/>
                </a:solidFill>
                <a:latin typeface="Trebuchet MS"/>
                <a:cs typeface="Trebuchet MS"/>
              </a:rPr>
              <a:t>Gwarancja</a:t>
            </a:r>
            <a:r>
              <a:rPr sz="2800" b="1" dirty="0">
                <a:solidFill>
                  <a:srgbClr val="7E7E7E"/>
                </a:solidFill>
                <a:latin typeface="Trebuchet MS"/>
                <a:cs typeface="Trebuchet MS"/>
              </a:rPr>
              <a:t>	</a:t>
            </a:r>
            <a:r>
              <a:rPr sz="2800" b="1" spc="-215" dirty="0">
                <a:solidFill>
                  <a:srgbClr val="7E7E7E"/>
                </a:solidFill>
                <a:latin typeface="Trebuchet MS"/>
                <a:cs typeface="Trebuchet MS"/>
              </a:rPr>
              <a:t>z</a:t>
            </a:r>
            <a:r>
              <a:rPr sz="2800" b="1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7E7E7E"/>
                </a:solidFill>
                <a:latin typeface="Trebuchet MS"/>
                <a:cs typeface="Trebuchet MS"/>
              </a:rPr>
              <a:t>dopłatą</a:t>
            </a:r>
            <a:r>
              <a:rPr sz="2800" b="1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7E7E7E"/>
                </a:solidFill>
                <a:latin typeface="Trebuchet MS"/>
                <a:cs typeface="Trebuchet MS"/>
              </a:rPr>
              <a:t>do</a:t>
            </a:r>
            <a:endParaRPr sz="2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</a:pPr>
            <a:r>
              <a:rPr sz="2800" b="1" spc="-10" dirty="0">
                <a:solidFill>
                  <a:srgbClr val="7E7E7E"/>
                </a:solidFill>
                <a:latin typeface="Trebuchet MS"/>
                <a:cs typeface="Trebuchet MS"/>
              </a:rPr>
              <a:t>oprocentowania.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F3BCF13-C691-ACD8-BE9A-28D055F4222A}"/>
              </a:ext>
            </a:extLst>
          </p:cNvPr>
          <p:cNvSpPr/>
          <p:nvPr/>
        </p:nvSpPr>
        <p:spPr>
          <a:xfrm>
            <a:off x="0" y="6629400"/>
            <a:ext cx="990600" cy="228600"/>
          </a:xfrm>
          <a:prstGeom prst="rect">
            <a:avLst/>
          </a:prstGeom>
          <a:solidFill>
            <a:srgbClr val="008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2</a:t>
            </a:fld>
            <a:endParaRPr spc="-40" dirty="0"/>
          </a:p>
        </p:txBody>
      </p:sp>
      <p:pic>
        <p:nvPicPr>
          <p:cNvPr id="11" name="Obraz 10" descr="Obraz zawierający Czcionka, tekst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779744A4-AAC6-467B-9953-14BFAAC28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92569"/>
            <a:ext cx="1246284" cy="2736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79" y="154304"/>
            <a:ext cx="117150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35" dirty="0"/>
              <a:t>Jakie</a:t>
            </a:r>
            <a:r>
              <a:rPr sz="2800" spc="-180" dirty="0"/>
              <a:t> </a:t>
            </a:r>
            <a:r>
              <a:rPr sz="2800" spc="90" dirty="0" err="1"/>
              <a:t>są</a:t>
            </a:r>
            <a:r>
              <a:rPr sz="2800" spc="-175" dirty="0"/>
              <a:t> </a:t>
            </a:r>
            <a:r>
              <a:rPr sz="2800" spc="-35" dirty="0" err="1"/>
              <a:t>parametry</a:t>
            </a:r>
            <a:r>
              <a:rPr lang="pl-PL" sz="2800" spc="-35" dirty="0"/>
              <a:t> kredytu zabezpieczonego gwarancją AGRO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70889" y="1432029"/>
            <a:ext cx="156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31313"/>
                </a:solidFill>
                <a:latin typeface="Trebuchet MS"/>
                <a:cs typeface="Trebuchet MS"/>
              </a:rPr>
              <a:t>Kwota</a:t>
            </a:r>
            <a:r>
              <a:rPr sz="1800" b="1" spc="-114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kredytu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891" y="4548608"/>
            <a:ext cx="26936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800" b="1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131313"/>
                </a:solidFill>
                <a:latin typeface="Trebuchet MS"/>
                <a:cs typeface="Trebuchet MS"/>
              </a:rPr>
              <a:t>Zabe</a:t>
            </a:r>
            <a:r>
              <a:rPr lang="pl-PL" b="1" spc="-45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800" b="1" spc="-45" dirty="0" err="1">
                <a:solidFill>
                  <a:srgbClr val="131313"/>
                </a:solidFill>
                <a:latin typeface="Trebuchet MS"/>
                <a:cs typeface="Trebuchet MS"/>
              </a:rPr>
              <a:t>pieczenie</a:t>
            </a:r>
            <a:r>
              <a:rPr sz="1800" b="1" spc="-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lang="pl-PL" sz="1800" b="1" spc="-20" dirty="0">
                <a:solidFill>
                  <a:srgbClr val="131313"/>
                </a:solidFill>
                <a:latin typeface="Trebuchet MS"/>
                <a:cs typeface="Trebuchet MS"/>
              </a:rPr>
              <a:t>kredytu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5860" y="1412481"/>
            <a:ext cx="49769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</a:t>
            </a:r>
            <a:r>
              <a:rPr sz="1800" b="1" spc="-10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008363"/>
                </a:solidFill>
                <a:latin typeface="Trebuchet MS"/>
                <a:cs typeface="Trebuchet MS"/>
              </a:rPr>
              <a:t>200</a:t>
            </a:r>
            <a:r>
              <a:rPr sz="1800" b="1" spc="-10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000</a:t>
            </a:r>
            <a:r>
              <a:rPr sz="1800" b="1" spc="-10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8363"/>
                </a:solidFill>
                <a:latin typeface="Trebuchet MS"/>
                <a:cs typeface="Trebuchet MS"/>
              </a:rPr>
              <a:t>EUR</a:t>
            </a:r>
            <a:r>
              <a:rPr lang="pl-PL" sz="1800" b="1" spc="-25" dirty="0">
                <a:solidFill>
                  <a:srgbClr val="008363"/>
                </a:solidFill>
                <a:latin typeface="Trebuchet MS"/>
                <a:cs typeface="Trebuchet MS"/>
              </a:rPr>
              <a:t> (ok. 850 000 zł)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6591" y="3553838"/>
            <a:ext cx="154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</a:t>
            </a:r>
            <a:r>
              <a:rPr sz="1800" b="1" spc="-10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65" dirty="0">
                <a:solidFill>
                  <a:srgbClr val="008363"/>
                </a:solidFill>
                <a:latin typeface="Trebuchet MS"/>
                <a:cs typeface="Trebuchet MS"/>
              </a:rPr>
              <a:t>51</a:t>
            </a:r>
            <a:r>
              <a:rPr sz="1800" b="1" spc="-7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miesięcy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2650" y="3999969"/>
            <a:ext cx="4264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pomoc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008363"/>
                </a:solidFill>
                <a:latin typeface="Trebuchet MS"/>
                <a:cs typeface="Trebuchet MS"/>
              </a:rPr>
              <a:t>publiczna</a:t>
            </a:r>
            <a:r>
              <a:rPr sz="1800" b="1" spc="-9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albo</a:t>
            </a:r>
            <a:r>
              <a:rPr sz="1800" b="1" spc="-7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pomoc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de</a:t>
            </a:r>
            <a:r>
              <a:rPr sz="1800" b="1" spc="-7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minimis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7384" y="4464335"/>
            <a:ext cx="6005704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600" b="1" spc="-10" dirty="0">
                <a:solidFill>
                  <a:srgbClr val="008363"/>
                </a:solidFill>
                <a:latin typeface="Trebuchet MS"/>
                <a:cs typeface="Trebuchet MS"/>
              </a:rPr>
              <a:t>Gwarancja AGRO do 80% kwoty kredytu,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>
                <a:solidFill>
                  <a:srgbClr val="008363"/>
                </a:solidFill>
                <a:latin typeface="Trebuchet MS"/>
                <a:cs typeface="Trebuchet MS"/>
              </a:rPr>
              <a:t>weksel</a:t>
            </a:r>
            <a:r>
              <a:rPr sz="1600" b="1" spc="-10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08363"/>
                </a:solidFill>
                <a:latin typeface="Trebuchet MS"/>
                <a:cs typeface="Trebuchet MS"/>
              </a:rPr>
              <a:t>własny</a:t>
            </a:r>
            <a:r>
              <a:rPr sz="1600" b="1" spc="-6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008363"/>
                </a:solidFill>
                <a:latin typeface="Trebuchet MS"/>
                <a:cs typeface="Trebuchet MS"/>
              </a:rPr>
              <a:t>in</a:t>
            </a:r>
            <a:r>
              <a:rPr sz="1600" b="1" spc="-8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600" b="1" spc="-10" dirty="0" err="1">
                <a:solidFill>
                  <a:srgbClr val="008363"/>
                </a:solidFill>
                <a:latin typeface="Trebuchet MS"/>
                <a:cs typeface="Trebuchet MS"/>
              </a:rPr>
              <a:t>blanco</a:t>
            </a:r>
            <a:r>
              <a:rPr lang="pl-PL" sz="1600" b="1" spc="-10" dirty="0">
                <a:solidFill>
                  <a:srgbClr val="008363"/>
                </a:solidFill>
                <a:latin typeface="Trebuchet MS"/>
                <a:cs typeface="Trebuchet MS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600" b="1" spc="-10" dirty="0">
                <a:solidFill>
                  <a:srgbClr val="008363"/>
                </a:solidFill>
                <a:latin typeface="Trebuchet MS"/>
                <a:cs typeface="Trebuchet MS"/>
              </a:rPr>
              <a:t>pełnomocnictwo do rachunku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756" y="2009064"/>
            <a:ext cx="5054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brak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4000" y="990600"/>
            <a:ext cx="269875" cy="5337810"/>
          </a:xfrm>
          <a:custGeom>
            <a:avLst/>
            <a:gdLst/>
            <a:ahLst/>
            <a:cxnLst/>
            <a:rect l="l" t="t" r="r" b="b"/>
            <a:pathLst>
              <a:path w="269875" h="5337810">
                <a:moveTo>
                  <a:pt x="0" y="0"/>
                </a:moveTo>
                <a:lnTo>
                  <a:pt x="0" y="5337517"/>
                </a:lnTo>
                <a:lnTo>
                  <a:pt x="269366" y="2668778"/>
                </a:lnTo>
                <a:lnTo>
                  <a:pt x="0" y="0"/>
                </a:lnTo>
                <a:close/>
              </a:path>
            </a:pathLst>
          </a:custGeom>
          <a:solidFill>
            <a:srgbClr val="00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492" y="1800329"/>
            <a:ext cx="4043045" cy="0"/>
          </a:xfrm>
          <a:custGeom>
            <a:avLst/>
            <a:gdLst/>
            <a:ahLst/>
            <a:cxnLst/>
            <a:rect l="l" t="t" r="r" b="b"/>
            <a:pathLst>
              <a:path w="4043045">
                <a:moveTo>
                  <a:pt x="0" y="0"/>
                </a:moveTo>
                <a:lnTo>
                  <a:pt x="4042968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492" y="3905607"/>
            <a:ext cx="4043045" cy="0"/>
          </a:xfrm>
          <a:custGeom>
            <a:avLst/>
            <a:gdLst/>
            <a:ahLst/>
            <a:cxnLst/>
            <a:rect l="l" t="t" r="r" b="b"/>
            <a:pathLst>
              <a:path w="4043045">
                <a:moveTo>
                  <a:pt x="0" y="0"/>
                </a:moveTo>
                <a:lnTo>
                  <a:pt x="4042968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3891" y="1907005"/>
            <a:ext cx="4068445" cy="244554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055110" algn="l"/>
              </a:tabLst>
            </a:pPr>
            <a:r>
              <a:rPr lang="pl-PL" sz="1800" b="1" spc="-5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Prowizja</a:t>
            </a:r>
            <a:r>
              <a:rPr lang="pl-PL" sz="1800" b="1" spc="-95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</a:t>
            </a:r>
            <a:r>
              <a:rPr lang="pl-PL" sz="1800" b="1" spc="-55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za</a:t>
            </a:r>
            <a:r>
              <a:rPr lang="pl-PL" sz="1800" b="1" spc="-9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</a:t>
            </a:r>
            <a:r>
              <a:rPr lang="pl-PL" sz="1800" b="1" spc="-45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udzielenie kredytu</a:t>
            </a:r>
            <a:endParaRPr lang="pl-PL" sz="1800" b="1" spc="-65" dirty="0">
              <a:solidFill>
                <a:srgbClr val="131313"/>
              </a:solidFill>
              <a:uFill>
                <a:solidFill>
                  <a:srgbClr val="A0A0A0"/>
                </a:solidFill>
              </a:uFill>
              <a:latin typeface="Trebuchet MS"/>
              <a:cs typeface="Trebuchet MS"/>
            </a:endParaRPr>
          </a:p>
          <a:p>
            <a:pPr marL="12700">
              <a:lnSpc>
                <a:spcPct val="150000"/>
              </a:lnSpc>
              <a:spcBef>
                <a:spcPts val="670"/>
              </a:spcBef>
              <a:tabLst>
                <a:tab pos="4055110" algn="l"/>
              </a:tabLst>
            </a:pPr>
            <a:r>
              <a:rPr lang="pl-PL" sz="1800" b="1" spc="-5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spc="-50" dirty="0" err="1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Prowizja</a:t>
            </a:r>
            <a:r>
              <a:rPr sz="1800" b="1" spc="-95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za</a:t>
            </a:r>
            <a:r>
              <a:rPr sz="1800" b="1" spc="-9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udzielenie</a:t>
            </a:r>
            <a:r>
              <a:rPr sz="1800" b="1" spc="-12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gwarancji</a:t>
            </a:r>
            <a:r>
              <a:rPr sz="1800" b="1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	</a:t>
            </a:r>
            <a:endParaRPr sz="1800" dirty="0">
              <a:latin typeface="Trebuchet MS"/>
              <a:cs typeface="Trebuchet MS"/>
            </a:endParaRPr>
          </a:p>
          <a:p>
            <a:pPr marL="61594">
              <a:lnSpc>
                <a:spcPct val="100000"/>
              </a:lnSpc>
              <a:spcBef>
                <a:spcPts val="575"/>
              </a:spcBef>
            </a:pPr>
            <a:r>
              <a:rPr sz="1800" b="1" spc="-10" dirty="0" err="1">
                <a:solidFill>
                  <a:srgbClr val="131313"/>
                </a:solidFill>
                <a:latin typeface="Trebuchet MS"/>
                <a:cs typeface="Trebuchet MS"/>
              </a:rPr>
              <a:t>Okres</a:t>
            </a:r>
            <a:r>
              <a:rPr sz="1800" b="1" spc="-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131313"/>
                </a:solidFill>
                <a:latin typeface="Trebuchet MS"/>
                <a:cs typeface="Trebuchet MS"/>
              </a:rPr>
              <a:t>zabezpieczenia</a:t>
            </a:r>
            <a:r>
              <a:rPr sz="1800" b="1" spc="-8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gwarancją</a:t>
            </a:r>
            <a:endParaRPr sz="1800" dirty="0">
              <a:latin typeface="Trebuchet MS"/>
              <a:cs typeface="Trebuchet MS"/>
            </a:endParaRPr>
          </a:p>
          <a:p>
            <a:pPr marL="449580" indent="-287020">
              <a:lnSpc>
                <a:spcPct val="100000"/>
              </a:lnSpc>
              <a:spcBef>
                <a:spcPts val="600"/>
              </a:spcBef>
              <a:buClr>
                <a:srgbClr val="008363"/>
              </a:buClr>
              <a:buFont typeface="Wingdings"/>
              <a:buChar char=""/>
              <a:tabLst>
                <a:tab pos="449580" algn="l"/>
                <a:tab pos="450215" algn="l"/>
              </a:tabLst>
            </a:pPr>
            <a:r>
              <a:rPr sz="1800" b="1" spc="-25" dirty="0">
                <a:solidFill>
                  <a:srgbClr val="131313"/>
                </a:solidFill>
                <a:latin typeface="Trebuchet MS"/>
                <a:cs typeface="Trebuchet MS"/>
              </a:rPr>
              <a:t>Kredyt</a:t>
            </a:r>
            <a:r>
              <a:rPr sz="1800" b="1" spc="-1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 err="1">
                <a:solidFill>
                  <a:srgbClr val="131313"/>
                </a:solidFill>
                <a:latin typeface="Trebuchet MS"/>
                <a:cs typeface="Trebuchet MS"/>
              </a:rPr>
              <a:t>obrotowy</a:t>
            </a:r>
            <a:r>
              <a:rPr sz="1800" b="1" spc="-1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 err="1">
                <a:solidFill>
                  <a:srgbClr val="131313"/>
                </a:solidFill>
                <a:latin typeface="Trebuchet MS"/>
                <a:cs typeface="Trebuchet MS"/>
              </a:rPr>
              <a:t>odnawialny</a:t>
            </a:r>
            <a:endParaRPr sz="2200" dirty="0">
              <a:latin typeface="Trebuchet MS"/>
              <a:cs typeface="Trebuchet MS"/>
            </a:endParaRPr>
          </a:p>
          <a:p>
            <a:pPr marL="449580" indent="-287020">
              <a:lnSpc>
                <a:spcPct val="100000"/>
              </a:lnSpc>
              <a:spcBef>
                <a:spcPts val="600"/>
              </a:spcBef>
              <a:buClr>
                <a:srgbClr val="008363"/>
              </a:buClr>
              <a:buFont typeface="Wingdings"/>
              <a:buChar char=""/>
              <a:tabLst>
                <a:tab pos="449580" algn="l"/>
                <a:tab pos="450215" algn="l"/>
              </a:tabLst>
            </a:pPr>
            <a:r>
              <a:rPr sz="1800" b="1" spc="-25" dirty="0">
                <a:solidFill>
                  <a:srgbClr val="131313"/>
                </a:solidFill>
                <a:latin typeface="Trebuchet MS"/>
                <a:cs typeface="Trebuchet MS"/>
              </a:rPr>
              <a:t>Kredyt</a:t>
            </a:r>
            <a:r>
              <a:rPr sz="1800" b="1" spc="-1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obrotowy</a:t>
            </a:r>
            <a:r>
              <a:rPr sz="1800" b="1" spc="-1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nieodnawialny</a:t>
            </a:r>
            <a:endParaRPr sz="1800" dirty="0">
              <a:latin typeface="Trebuchet MS"/>
              <a:cs typeface="Trebuchet MS"/>
            </a:endParaRPr>
          </a:p>
          <a:p>
            <a:pPr marL="12700">
              <a:spcBef>
                <a:spcPts val="600"/>
              </a:spcBef>
              <a:tabLst>
                <a:tab pos="4055110" algn="l"/>
              </a:tabLst>
            </a:pPr>
            <a:r>
              <a:rPr lang="pl-PL" sz="2850" dirty="0">
                <a:latin typeface="Trebuchet MS"/>
                <a:cs typeface="Trebuchet MS"/>
              </a:rPr>
              <a:t> </a:t>
            </a:r>
            <a:r>
              <a:rPr sz="1800" b="1" spc="-40" dirty="0" err="1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Rodzaj</a:t>
            </a:r>
            <a:r>
              <a:rPr sz="1800" b="1" spc="-11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pomocy</a:t>
            </a:r>
            <a:r>
              <a:rPr sz="1800" b="1" dirty="0">
                <a:solidFill>
                  <a:srgbClr val="131313"/>
                </a:solidFill>
                <a:uFill>
                  <a:solidFill>
                    <a:srgbClr val="A0A0A0"/>
                  </a:solidFill>
                </a:uFill>
                <a:latin typeface="Trebuchet MS"/>
                <a:cs typeface="Trebuchet MS"/>
              </a:rPr>
              <a:t>	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83351" y="1829920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3351" y="2333982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83351" y="3899131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3351" y="4349981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87384" y="3125407"/>
            <a:ext cx="156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</a:t>
            </a:r>
            <a:r>
              <a:rPr sz="1800" b="1" spc="-9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lang="pl-PL" b="1" spc="-90" dirty="0">
                <a:solidFill>
                  <a:srgbClr val="008363"/>
                </a:solidFill>
                <a:latin typeface="Trebuchet MS"/>
                <a:cs typeface="Trebuchet MS"/>
              </a:rPr>
              <a:t>24</a:t>
            </a:r>
            <a:r>
              <a:rPr sz="1800" b="1" spc="-8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miesięcy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6627" y="4909924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070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7695" y="5289283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3891" y="5289283"/>
            <a:ext cx="29723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800" b="1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dirty="0" err="1">
                <a:solidFill>
                  <a:srgbClr val="131313"/>
                </a:solidFill>
                <a:latin typeface="Trebuchet MS"/>
                <a:cs typeface="Trebuchet MS"/>
              </a:rPr>
              <a:t>Dopłata</a:t>
            </a:r>
            <a:r>
              <a:rPr sz="1800" b="1" dirty="0">
                <a:solidFill>
                  <a:srgbClr val="131313"/>
                </a:solidFill>
                <a:latin typeface="Trebuchet MS"/>
                <a:cs typeface="Trebuchet MS"/>
              </a:rPr>
              <a:t> do</a:t>
            </a:r>
            <a:r>
              <a:rPr sz="1800" b="1" spc="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odsetek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00074" y="5708890"/>
            <a:ext cx="4043045" cy="0"/>
          </a:xfrm>
          <a:custGeom>
            <a:avLst/>
            <a:gdLst/>
            <a:ahLst/>
            <a:cxnLst/>
            <a:rect l="l" t="t" r="r" b="b"/>
            <a:pathLst>
              <a:path w="4043045">
                <a:moveTo>
                  <a:pt x="0" y="0"/>
                </a:moveTo>
                <a:lnTo>
                  <a:pt x="4043019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991634" y="5371331"/>
            <a:ext cx="2218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7%</a:t>
            </a:r>
            <a:r>
              <a:rPr sz="1800" b="1" spc="-8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008363"/>
                </a:solidFill>
                <a:latin typeface="Trebuchet MS"/>
                <a:cs typeface="Trebuchet MS"/>
              </a:rPr>
              <a:t>przez 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24</a:t>
            </a:r>
            <a:r>
              <a:rPr sz="1800" b="1" spc="-10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miesiące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61371" y="611649"/>
            <a:ext cx="3914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8363"/>
                </a:solidFill>
                <a:latin typeface="Trebuchet MS"/>
                <a:cs typeface="Trebuchet MS"/>
              </a:rPr>
              <a:t>Gwarancje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tylko</a:t>
            </a:r>
            <a:r>
              <a:rPr sz="1800" b="1" spc="-8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</a:t>
            </a:r>
            <a:r>
              <a:rPr sz="1800" b="1" spc="-10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80" dirty="0">
                <a:solidFill>
                  <a:srgbClr val="008363"/>
                </a:solidFill>
                <a:latin typeface="Trebuchet MS"/>
                <a:cs typeface="Trebuchet MS"/>
              </a:rPr>
              <a:t>31</a:t>
            </a:r>
            <a:r>
              <a:rPr sz="1800" b="1" spc="-8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grudnia</a:t>
            </a:r>
            <a:r>
              <a:rPr sz="1800" b="1" spc="-95" dirty="0">
                <a:solidFill>
                  <a:srgbClr val="008363"/>
                </a:solidFill>
                <a:latin typeface="Trebuchet MS"/>
                <a:cs typeface="Trebuchet MS"/>
              </a:rPr>
              <a:t> 2025</a:t>
            </a:r>
            <a:r>
              <a:rPr sz="1800" b="1" spc="-114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008363"/>
                </a:solidFill>
                <a:latin typeface="Trebuchet MS"/>
                <a:cs typeface="Trebuchet MS"/>
              </a:rPr>
              <a:t>r.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9931" y="5808604"/>
            <a:ext cx="2627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131313"/>
                </a:solidFill>
                <a:latin typeface="Trebuchet MS"/>
                <a:cs typeface="Trebuchet MS"/>
              </a:rPr>
              <a:t>Oprocentowanie</a:t>
            </a:r>
            <a:r>
              <a:rPr sz="1800" b="1" spc="-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kredytu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DB9DCDE-5D94-BCBC-2D3B-C7C82967DB74}"/>
              </a:ext>
            </a:extLst>
          </p:cNvPr>
          <p:cNvSpPr/>
          <p:nvPr/>
        </p:nvSpPr>
        <p:spPr>
          <a:xfrm>
            <a:off x="0" y="6629400"/>
            <a:ext cx="990600" cy="228600"/>
          </a:xfrm>
          <a:prstGeom prst="rect">
            <a:avLst/>
          </a:prstGeom>
          <a:solidFill>
            <a:srgbClr val="008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bject 31"/>
          <p:cNvSpPr/>
          <p:nvPr/>
        </p:nvSpPr>
        <p:spPr>
          <a:xfrm>
            <a:off x="5968073" y="5722735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94807" y="5803334"/>
            <a:ext cx="612099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600" b="1" spc="-70" dirty="0">
                <a:solidFill>
                  <a:srgbClr val="008363"/>
                </a:solidFill>
                <a:latin typeface="Trebuchet MS"/>
                <a:cs typeface="Trebuchet MS"/>
              </a:rPr>
              <a:t>P</a:t>
            </a:r>
            <a:r>
              <a:rPr sz="1600" b="1" spc="-70" dirty="0" err="1">
                <a:solidFill>
                  <a:srgbClr val="008363"/>
                </a:solidFill>
                <a:latin typeface="Trebuchet MS"/>
                <a:cs typeface="Trebuchet MS"/>
              </a:rPr>
              <a:t>rzez</a:t>
            </a:r>
            <a:r>
              <a:rPr sz="1600" b="1" spc="-7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lang="pl-PL" sz="1600" b="1" dirty="0">
                <a:solidFill>
                  <a:srgbClr val="008363"/>
                </a:solidFill>
                <a:latin typeface="Trebuchet MS"/>
                <a:cs typeface="Trebuchet MS"/>
              </a:rPr>
              <a:t>okres 24 miesięcy 1%, przez następny okres 24 miesięcy </a:t>
            </a:r>
            <a:r>
              <a:rPr lang="pl-PL" sz="1600" b="1" dirty="0" err="1">
                <a:solidFill>
                  <a:srgbClr val="008363"/>
                </a:solidFill>
                <a:latin typeface="Trebuchet MS"/>
                <a:cs typeface="Trebuchet MS"/>
              </a:rPr>
              <a:t>Wibor</a:t>
            </a:r>
            <a:r>
              <a:rPr lang="pl-PL" sz="1600" b="1" dirty="0">
                <a:solidFill>
                  <a:srgbClr val="008363"/>
                </a:solidFill>
                <a:latin typeface="Trebuchet MS"/>
                <a:cs typeface="Trebuchet MS"/>
              </a:rPr>
              <a:t> 3M + marża Banku 3 </a:t>
            </a:r>
            <a:r>
              <a:rPr lang="pl-PL" sz="1600" b="1" dirty="0" err="1">
                <a:solidFill>
                  <a:srgbClr val="008363"/>
                </a:solidFill>
                <a:latin typeface="Trebuchet MS"/>
                <a:cs typeface="Trebuchet MS"/>
              </a:rPr>
              <a:t>p.p</a:t>
            </a:r>
            <a:r>
              <a:rPr lang="pl-PL" sz="1600" b="1" dirty="0">
                <a:solidFill>
                  <a:srgbClr val="008363"/>
                </a:solidFill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3</a:t>
            </a:fld>
            <a:endParaRPr spc="-40" dirty="0"/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95C9B626-7C48-D53F-D927-3CCD9B14EFFE}"/>
              </a:ext>
            </a:extLst>
          </p:cNvPr>
          <p:cNvSpPr txBox="1"/>
          <p:nvPr/>
        </p:nvSpPr>
        <p:spPr>
          <a:xfrm>
            <a:off x="5983351" y="2453905"/>
            <a:ext cx="5054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brak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01C5B765-94E6-74E6-11F7-F071478B7BA5}"/>
              </a:ext>
            </a:extLst>
          </p:cNvPr>
          <p:cNvSpPr/>
          <p:nvPr/>
        </p:nvSpPr>
        <p:spPr>
          <a:xfrm>
            <a:off x="5968073" y="2832903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raz 5" descr="Obraz zawierający Czcionka, tekst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D5A45300-D4C7-575E-2D21-2C97E5C26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92569"/>
            <a:ext cx="1246284" cy="273662"/>
          </a:xfrm>
          <a:prstGeom prst="rect">
            <a:avLst/>
          </a:prstGeom>
        </p:spPr>
      </p:pic>
      <p:sp>
        <p:nvSpPr>
          <p:cNvPr id="13" name="object 14">
            <a:extLst>
              <a:ext uri="{FF2B5EF4-FFF2-40B4-BE49-F238E27FC236}">
                <a16:creationId xmlns:a16="http://schemas.microsoft.com/office/drawing/2014/main" id="{7CCBDF38-6A5D-700D-A687-1A39CA9E32AE}"/>
              </a:ext>
            </a:extLst>
          </p:cNvPr>
          <p:cNvSpPr/>
          <p:nvPr/>
        </p:nvSpPr>
        <p:spPr>
          <a:xfrm>
            <a:off x="900073" y="2299565"/>
            <a:ext cx="4043045" cy="0"/>
          </a:xfrm>
          <a:custGeom>
            <a:avLst/>
            <a:gdLst/>
            <a:ahLst/>
            <a:cxnLst/>
            <a:rect l="l" t="t" r="r" b="b"/>
            <a:pathLst>
              <a:path w="4043045">
                <a:moveTo>
                  <a:pt x="0" y="0"/>
                </a:moveTo>
                <a:lnTo>
                  <a:pt x="4042968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53DCEB41-0482-505C-9333-9F5DF77F0CAD}"/>
              </a:ext>
            </a:extLst>
          </p:cNvPr>
          <p:cNvSpPr/>
          <p:nvPr/>
        </p:nvSpPr>
        <p:spPr>
          <a:xfrm>
            <a:off x="900072" y="2792761"/>
            <a:ext cx="4043045" cy="0"/>
          </a:xfrm>
          <a:custGeom>
            <a:avLst/>
            <a:gdLst/>
            <a:ahLst/>
            <a:cxnLst/>
            <a:rect l="l" t="t" r="r" b="b"/>
            <a:pathLst>
              <a:path w="4043045">
                <a:moveTo>
                  <a:pt x="0" y="0"/>
                </a:moveTo>
                <a:lnTo>
                  <a:pt x="4042968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A6F20F24-E031-8A9C-5A97-E7D915CF496B}"/>
              </a:ext>
            </a:extLst>
          </p:cNvPr>
          <p:cNvSpPr/>
          <p:nvPr/>
        </p:nvSpPr>
        <p:spPr>
          <a:xfrm>
            <a:off x="5957696" y="3512269"/>
            <a:ext cx="4872355" cy="0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46889EFB-5362-40E0-4439-0F22AF29F982}"/>
              </a:ext>
            </a:extLst>
          </p:cNvPr>
          <p:cNvSpPr/>
          <p:nvPr/>
        </p:nvSpPr>
        <p:spPr>
          <a:xfrm flipV="1">
            <a:off x="1085341" y="3466550"/>
            <a:ext cx="3856673" cy="45719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9">
            <a:extLst>
              <a:ext uri="{FF2B5EF4-FFF2-40B4-BE49-F238E27FC236}">
                <a16:creationId xmlns:a16="http://schemas.microsoft.com/office/drawing/2014/main" id="{431D53B9-5F12-8068-B438-DC9D87E13397}"/>
              </a:ext>
            </a:extLst>
          </p:cNvPr>
          <p:cNvSpPr/>
          <p:nvPr/>
        </p:nvSpPr>
        <p:spPr>
          <a:xfrm flipV="1">
            <a:off x="913892" y="4304262"/>
            <a:ext cx="4066288" cy="45719"/>
          </a:xfrm>
          <a:custGeom>
            <a:avLst/>
            <a:gdLst/>
            <a:ahLst/>
            <a:cxnLst/>
            <a:rect l="l" t="t" r="r" b="b"/>
            <a:pathLst>
              <a:path w="4872355">
                <a:moveTo>
                  <a:pt x="0" y="0"/>
                </a:moveTo>
                <a:lnTo>
                  <a:pt x="4872355" y="0"/>
                </a:lnTo>
              </a:path>
            </a:pathLst>
          </a:custGeom>
          <a:ln w="952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79" y="154304"/>
            <a:ext cx="7218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Kto</a:t>
            </a:r>
            <a:r>
              <a:rPr sz="2800" spc="-175" dirty="0"/>
              <a:t> </a:t>
            </a:r>
            <a:r>
              <a:rPr sz="2800" spc="-80" dirty="0"/>
              <a:t>może</a:t>
            </a:r>
            <a:r>
              <a:rPr sz="2800" spc="-170" dirty="0"/>
              <a:t> </a:t>
            </a:r>
            <a:r>
              <a:rPr sz="2800" dirty="0"/>
              <a:t>skorzystać</a:t>
            </a:r>
            <a:r>
              <a:rPr sz="2800" spc="-175" dirty="0"/>
              <a:t> </a:t>
            </a:r>
            <a:r>
              <a:rPr sz="2800" spc="-200" dirty="0"/>
              <a:t>z</a:t>
            </a:r>
            <a:r>
              <a:rPr sz="2800" spc="-155" dirty="0"/>
              <a:t> </a:t>
            </a:r>
            <a:r>
              <a:rPr sz="2800" spc="-50" dirty="0"/>
              <a:t>gwarancji</a:t>
            </a:r>
            <a:r>
              <a:rPr sz="2800" spc="-175" dirty="0"/>
              <a:t> </a:t>
            </a:r>
            <a:r>
              <a:rPr sz="2800" spc="-125" dirty="0"/>
              <a:t>FGR</a:t>
            </a:r>
            <a:r>
              <a:rPr sz="2800" spc="-155" dirty="0"/>
              <a:t> </a:t>
            </a:r>
            <a:r>
              <a:rPr sz="2800" spc="-20" dirty="0"/>
              <a:t>(AGRO)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909309" y="778255"/>
            <a:ext cx="5611495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800" b="1" spc="-40" dirty="0">
                <a:solidFill>
                  <a:srgbClr val="008363"/>
                </a:solidFill>
                <a:latin typeface="Trebuchet MS"/>
                <a:cs typeface="Trebuchet MS"/>
              </a:rPr>
              <a:t>Rolnik:</a:t>
            </a:r>
            <a:r>
              <a:rPr sz="1800" b="1" spc="-6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przedsiębiorca</a:t>
            </a:r>
            <a:r>
              <a:rPr sz="1600" spc="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będący</a:t>
            </a:r>
            <a:r>
              <a:rPr sz="1600" spc="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MŚP,</a:t>
            </a:r>
            <a:r>
              <a:rPr sz="1600" spc="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prowadzący</a:t>
            </a:r>
            <a:r>
              <a:rPr sz="1600" spc="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działalność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gospodarczą</a:t>
            </a:r>
            <a:r>
              <a:rPr sz="1600" spc="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polegającą</a:t>
            </a:r>
            <a:r>
              <a:rPr sz="1600" spc="1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na</a:t>
            </a:r>
            <a:r>
              <a:rPr sz="16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produkcji</a:t>
            </a:r>
            <a:r>
              <a:rPr sz="1600" spc="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podstawowej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produktów</a:t>
            </a:r>
            <a:r>
              <a:rPr sz="1600" spc="1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rolnych;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65" dirty="0">
                <a:solidFill>
                  <a:srgbClr val="131313"/>
                </a:solidFill>
                <a:latin typeface="Gill Sans MT"/>
                <a:cs typeface="Gill Sans MT"/>
              </a:rPr>
              <a:t>Gwarancja</a:t>
            </a:r>
            <a:r>
              <a:rPr sz="1600" spc="3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w</a:t>
            </a:r>
            <a:r>
              <a:rPr sz="1600" spc="-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131313"/>
                </a:solidFill>
                <a:latin typeface="Gill Sans MT"/>
                <a:cs typeface="Gill Sans MT"/>
              </a:rPr>
              <a:t>formie</a:t>
            </a:r>
            <a:r>
              <a:rPr sz="1600" spc="-1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131313"/>
                </a:solidFill>
                <a:latin typeface="Gill Sans MT"/>
                <a:cs typeface="Gill Sans MT"/>
              </a:rPr>
              <a:t>pomocy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90" dirty="0">
                <a:solidFill>
                  <a:srgbClr val="131313"/>
                </a:solidFill>
                <a:latin typeface="Gill Sans MT"/>
                <a:cs typeface="Gill Sans MT"/>
              </a:rPr>
              <a:t>publicznej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9309" y="2029459"/>
            <a:ext cx="5925820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800" b="1" spc="-45" dirty="0">
                <a:solidFill>
                  <a:srgbClr val="008363"/>
                </a:solidFill>
                <a:latin typeface="Trebuchet MS"/>
                <a:cs typeface="Trebuchet MS"/>
              </a:rPr>
              <a:t>Przetwórca</a:t>
            </a:r>
            <a:r>
              <a:rPr sz="1800" b="1" spc="-4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produktów</a:t>
            </a:r>
            <a:r>
              <a:rPr sz="1800" b="1" spc="-6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008363"/>
                </a:solidFill>
                <a:latin typeface="Trebuchet MS"/>
                <a:cs typeface="Trebuchet MS"/>
              </a:rPr>
              <a:t>rolnych:</a:t>
            </a:r>
            <a:r>
              <a:rPr sz="1800" b="1" spc="-4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przedsiębiorca</a:t>
            </a:r>
            <a:r>
              <a:rPr sz="1600" spc="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będący</a:t>
            </a:r>
            <a:r>
              <a:rPr sz="1600" spc="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31313"/>
                </a:solidFill>
                <a:latin typeface="Trebuchet MS"/>
                <a:cs typeface="Trebuchet MS"/>
              </a:rPr>
              <a:t>MŚP,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prowadzący zarejestrowaną</a:t>
            </a:r>
            <a:r>
              <a:rPr sz="16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działalność</a:t>
            </a:r>
            <a:r>
              <a:rPr sz="1600" spc="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przetwórstwa</a:t>
            </a:r>
            <a:r>
              <a:rPr sz="1600" spc="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lub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wprowadzania</a:t>
            </a:r>
            <a:r>
              <a:rPr sz="1600" spc="1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131313"/>
                </a:solidFill>
                <a:latin typeface="Trebuchet MS"/>
                <a:cs typeface="Trebuchet MS"/>
              </a:rPr>
              <a:t>do</a:t>
            </a:r>
            <a:r>
              <a:rPr sz="1600" spc="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obrotu</a:t>
            </a:r>
            <a:r>
              <a:rPr sz="1600" spc="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produktów</a:t>
            </a:r>
            <a:r>
              <a:rPr sz="1600" spc="1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rolnych;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65" dirty="0">
                <a:solidFill>
                  <a:srgbClr val="131313"/>
                </a:solidFill>
                <a:latin typeface="Gill Sans MT"/>
                <a:cs typeface="Gill Sans MT"/>
              </a:rPr>
              <a:t>Gwarancja</a:t>
            </a:r>
            <a:r>
              <a:rPr sz="1600" spc="3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w</a:t>
            </a:r>
            <a:r>
              <a:rPr sz="1600" spc="-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131313"/>
                </a:solidFill>
                <a:latin typeface="Gill Sans MT"/>
                <a:cs typeface="Gill Sans MT"/>
              </a:rPr>
              <a:t>formie</a:t>
            </a:r>
            <a:r>
              <a:rPr sz="1600" spc="-1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131313"/>
                </a:solidFill>
                <a:latin typeface="Gill Sans MT"/>
                <a:cs typeface="Gill Sans MT"/>
              </a:rPr>
              <a:t>pomocy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90" dirty="0">
                <a:solidFill>
                  <a:srgbClr val="131313"/>
                </a:solidFill>
                <a:latin typeface="Gill Sans MT"/>
                <a:cs typeface="Gill Sans MT"/>
              </a:rPr>
              <a:t>publicznej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9309" y="3329178"/>
            <a:ext cx="5757545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800" b="1" spc="-45" dirty="0">
                <a:solidFill>
                  <a:srgbClr val="008363"/>
                </a:solidFill>
                <a:latin typeface="Trebuchet MS"/>
                <a:cs typeface="Trebuchet MS"/>
              </a:rPr>
              <a:t>Przetwórca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produktów</a:t>
            </a:r>
            <a:r>
              <a:rPr sz="1800" b="1" spc="-4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008363"/>
                </a:solidFill>
                <a:latin typeface="Trebuchet MS"/>
                <a:cs typeface="Trebuchet MS"/>
              </a:rPr>
              <a:t>nierolnych:</a:t>
            </a:r>
            <a:r>
              <a:rPr sz="1800" b="1" spc="-4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przedsiębiorca</a:t>
            </a:r>
            <a:r>
              <a:rPr sz="1600" spc="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będący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MŚP,</a:t>
            </a:r>
            <a:r>
              <a:rPr sz="1600" spc="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prowadzący</a:t>
            </a:r>
            <a:r>
              <a:rPr sz="16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zarejestrowaną</a:t>
            </a:r>
            <a:r>
              <a:rPr sz="1600" spc="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działalność</a:t>
            </a:r>
            <a:r>
              <a:rPr sz="1600" spc="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przetwórstwa</a:t>
            </a:r>
            <a:r>
              <a:rPr sz="1600" spc="5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lub</a:t>
            </a:r>
            <a:r>
              <a:rPr sz="16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wprowadzania</a:t>
            </a:r>
            <a:r>
              <a:rPr sz="1600" spc="1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131313"/>
                </a:solidFill>
                <a:latin typeface="Trebuchet MS"/>
                <a:cs typeface="Trebuchet MS"/>
              </a:rPr>
              <a:t>do</a:t>
            </a:r>
            <a:r>
              <a:rPr sz="1600" spc="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obrotu</a:t>
            </a:r>
            <a:r>
              <a:rPr sz="1600" spc="35" dirty="0">
                <a:solidFill>
                  <a:srgbClr val="131313"/>
                </a:solidFill>
                <a:latin typeface="Trebuchet MS"/>
                <a:cs typeface="Trebuchet MS"/>
              </a:rPr>
              <a:t> 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produktów</a:t>
            </a:r>
            <a:r>
              <a:rPr sz="1600" spc="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131313"/>
                </a:solidFill>
                <a:latin typeface="Gill Sans MT"/>
                <a:cs typeface="Gill Sans MT"/>
              </a:rPr>
              <a:t>nierolnych; Gwarancja</a:t>
            </a:r>
            <a:r>
              <a:rPr sz="1600" spc="3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w</a:t>
            </a:r>
            <a:r>
              <a:rPr sz="1600" spc="-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131313"/>
                </a:solidFill>
                <a:latin typeface="Gill Sans MT"/>
                <a:cs typeface="Gill Sans MT"/>
              </a:rPr>
              <a:t>formie</a:t>
            </a:r>
            <a:r>
              <a:rPr sz="1600" spc="-1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131313"/>
                </a:solidFill>
                <a:latin typeface="Gill Sans MT"/>
                <a:cs typeface="Gill Sans MT"/>
              </a:rPr>
              <a:t>pomocy</a:t>
            </a:r>
            <a:r>
              <a:rPr sz="1600" spc="-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14" dirty="0">
                <a:solidFill>
                  <a:srgbClr val="131313"/>
                </a:solidFill>
                <a:latin typeface="Gill Sans MT"/>
                <a:cs typeface="Gill Sans MT"/>
              </a:rPr>
              <a:t>de</a:t>
            </a:r>
            <a:r>
              <a:rPr sz="1600" spc="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00" dirty="0">
                <a:solidFill>
                  <a:srgbClr val="131313"/>
                </a:solidFill>
                <a:latin typeface="Gill Sans MT"/>
                <a:cs typeface="Gill Sans MT"/>
              </a:rPr>
              <a:t>minimis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521" y="712977"/>
            <a:ext cx="4390771" cy="21108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07126" y="4728717"/>
            <a:ext cx="5967095" cy="1910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27940" indent="-257810">
              <a:lnSpc>
                <a:spcPct val="100000"/>
              </a:lnSpc>
              <a:spcBef>
                <a:spcPts val="95"/>
              </a:spcBef>
              <a:buClr>
                <a:srgbClr val="CF002B"/>
              </a:buClr>
              <a:buFont typeface="Wingdings"/>
              <a:buChar char=""/>
              <a:tabLst>
                <a:tab pos="305435" algn="l"/>
                <a:tab pos="306070" algn="l"/>
              </a:tabLst>
            </a:pPr>
            <a:r>
              <a:rPr sz="1600" spc="105" dirty="0">
                <a:solidFill>
                  <a:srgbClr val="131313"/>
                </a:solidFill>
                <a:latin typeface="Gill Sans MT"/>
                <a:cs typeface="Gill Sans MT"/>
              </a:rPr>
              <a:t>nie</a:t>
            </a:r>
            <a:r>
              <a:rPr sz="1600" spc="1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131313"/>
                </a:solidFill>
                <a:latin typeface="Gill Sans MT"/>
                <a:cs typeface="Gill Sans MT"/>
              </a:rPr>
              <a:t>podlega</a:t>
            </a:r>
            <a:r>
              <a:rPr sz="1600" spc="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b="1" spc="-45" dirty="0">
                <a:solidFill>
                  <a:srgbClr val="C00000"/>
                </a:solidFill>
                <a:latin typeface="Trebuchet MS"/>
                <a:cs typeface="Trebuchet MS"/>
              </a:rPr>
              <a:t>wykluczeniu</a:t>
            </a:r>
            <a:r>
              <a:rPr sz="1600" b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125" dirty="0">
                <a:solidFill>
                  <a:srgbClr val="C00000"/>
                </a:solidFill>
                <a:latin typeface="Trebuchet MS"/>
                <a:cs typeface="Trebuchet MS"/>
              </a:rPr>
              <a:t>z</a:t>
            </a:r>
            <a:r>
              <a:rPr sz="1600" b="1" spc="-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Trebuchet MS"/>
                <a:cs typeface="Trebuchet MS"/>
              </a:rPr>
              <a:t>możliwości</a:t>
            </a:r>
            <a:r>
              <a:rPr sz="16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C00000"/>
                </a:solidFill>
                <a:latin typeface="Trebuchet MS"/>
                <a:cs typeface="Trebuchet MS"/>
              </a:rPr>
              <a:t>otrzymania</a:t>
            </a:r>
            <a:r>
              <a:rPr sz="1600" b="1" spc="-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rebuchet MS"/>
                <a:cs typeface="Trebuchet MS"/>
              </a:rPr>
              <a:t>wsparcia pochodzącego</a:t>
            </a:r>
            <a:r>
              <a:rPr sz="1600" b="1" spc="-11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125" dirty="0">
                <a:solidFill>
                  <a:srgbClr val="C00000"/>
                </a:solidFill>
                <a:latin typeface="Trebuchet MS"/>
                <a:cs typeface="Trebuchet MS"/>
              </a:rPr>
              <a:t>z</a:t>
            </a:r>
            <a:r>
              <a:rPr sz="1600" b="1" spc="-1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C00000"/>
                </a:solidFill>
                <a:latin typeface="Trebuchet MS"/>
                <a:cs typeface="Trebuchet MS"/>
              </a:rPr>
              <a:t>budżetu</a:t>
            </a:r>
            <a:r>
              <a:rPr sz="1600" b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C00000"/>
                </a:solidFill>
                <a:latin typeface="Trebuchet MS"/>
                <a:cs typeface="Trebuchet MS"/>
              </a:rPr>
              <a:t>Unii</a:t>
            </a:r>
            <a:r>
              <a:rPr sz="1600" b="1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C00000"/>
                </a:solidFill>
                <a:latin typeface="Trebuchet MS"/>
                <a:cs typeface="Trebuchet MS"/>
              </a:rPr>
              <a:t>Europejskiej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w</a:t>
            </a:r>
            <a:r>
              <a:rPr sz="1600" spc="-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związku</a:t>
            </a:r>
            <a:r>
              <a:rPr sz="1600" spc="-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600" spc="-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131313"/>
                </a:solidFill>
                <a:latin typeface="Trebuchet MS"/>
                <a:cs typeface="Trebuchet MS"/>
              </a:rPr>
              <a:t>art.</a:t>
            </a:r>
            <a:r>
              <a:rPr sz="1600" spc="-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35 </a:t>
            </a:r>
            <a:r>
              <a:rPr sz="1600" spc="-20" dirty="0">
                <a:solidFill>
                  <a:srgbClr val="131313"/>
                </a:solidFill>
                <a:latin typeface="Trebuchet MS"/>
                <a:cs typeface="Trebuchet MS"/>
              </a:rPr>
              <a:t>ust.</a:t>
            </a:r>
            <a:r>
              <a:rPr sz="1600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5</a:t>
            </a:r>
            <a:r>
              <a:rPr sz="1600" spc="-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rozporządzenia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640/2014</a:t>
            </a:r>
            <a:endParaRPr sz="1600">
              <a:latin typeface="Trebuchet MS"/>
              <a:cs typeface="Trebuchet MS"/>
            </a:endParaRPr>
          </a:p>
          <a:p>
            <a:pPr marL="269875" marR="5080" indent="-257810">
              <a:lnSpc>
                <a:spcPct val="100000"/>
              </a:lnSpc>
              <a:spcBef>
                <a:spcPts val="1410"/>
              </a:spcBef>
              <a:buClr>
                <a:srgbClr val="CF002B"/>
              </a:buClr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600" spc="80" dirty="0">
                <a:solidFill>
                  <a:srgbClr val="131313"/>
                </a:solidFill>
                <a:latin typeface="Gill Sans MT"/>
                <a:cs typeface="Gill Sans MT"/>
              </a:rPr>
              <a:t>brak</a:t>
            </a:r>
            <a:r>
              <a:rPr sz="1600" spc="2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b="1" spc="-35" dirty="0">
                <a:solidFill>
                  <a:srgbClr val="C00000"/>
                </a:solidFill>
                <a:latin typeface="Trebuchet MS"/>
                <a:cs typeface="Trebuchet MS"/>
              </a:rPr>
              <a:t>orzeczonego</a:t>
            </a:r>
            <a:r>
              <a:rPr sz="16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C00000"/>
                </a:solidFill>
                <a:latin typeface="Trebuchet MS"/>
                <a:cs typeface="Trebuchet MS"/>
              </a:rPr>
              <a:t>zakazu</a:t>
            </a:r>
            <a:r>
              <a:rPr sz="16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dostępu</a:t>
            </a:r>
            <a:r>
              <a:rPr sz="1600" b="1" spc="-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sz="1600" b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rebuchet MS"/>
                <a:cs typeface="Trebuchet MS"/>
              </a:rPr>
              <a:t>środków</a:t>
            </a:r>
            <a:r>
              <a:rPr sz="16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rebuchet MS"/>
                <a:cs typeface="Trebuchet MS"/>
              </a:rPr>
              <a:t>publicznych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wynikający</a:t>
            </a:r>
            <a:r>
              <a:rPr sz="1600" spc="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600" spc="-9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131313"/>
                </a:solidFill>
                <a:latin typeface="Gill Sans MT"/>
                <a:cs typeface="Gill Sans MT"/>
              </a:rPr>
              <a:t>art.</a:t>
            </a:r>
            <a:r>
              <a:rPr sz="1600" spc="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-55" dirty="0">
                <a:solidFill>
                  <a:srgbClr val="131313"/>
                </a:solidFill>
                <a:latin typeface="Gill Sans MT"/>
                <a:cs typeface="Gill Sans MT"/>
              </a:rPr>
              <a:t>12</a:t>
            </a:r>
            <a:r>
              <a:rPr sz="1600" spc="-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131313"/>
                </a:solidFill>
                <a:latin typeface="Gill Sans MT"/>
                <a:cs typeface="Gill Sans MT"/>
              </a:rPr>
              <a:t>ust.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-120" dirty="0">
                <a:solidFill>
                  <a:srgbClr val="131313"/>
                </a:solidFill>
                <a:latin typeface="Gill Sans MT"/>
                <a:cs typeface="Gill Sans MT"/>
              </a:rPr>
              <a:t>1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131313"/>
                </a:solidFill>
                <a:latin typeface="Gill Sans MT"/>
                <a:cs typeface="Gill Sans MT"/>
              </a:rPr>
              <a:t>pkt</a:t>
            </a:r>
            <a:r>
              <a:rPr sz="1600" spc="-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-120" dirty="0">
                <a:solidFill>
                  <a:srgbClr val="131313"/>
                </a:solidFill>
                <a:latin typeface="Gill Sans MT"/>
                <a:cs typeface="Gill Sans MT"/>
              </a:rPr>
              <a:t>1</a:t>
            </a:r>
            <a:r>
              <a:rPr sz="1600" spc="1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i="1" dirty="0">
                <a:solidFill>
                  <a:srgbClr val="131313"/>
                </a:solidFill>
                <a:latin typeface="Trebuchet MS"/>
                <a:cs typeface="Trebuchet MS"/>
              </a:rPr>
              <a:t>ustawy</a:t>
            </a:r>
            <a:r>
              <a:rPr sz="1600" i="1" spc="-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spc="6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1600" i="1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131313"/>
                </a:solidFill>
                <a:latin typeface="Trebuchet MS"/>
                <a:cs typeface="Trebuchet MS"/>
              </a:rPr>
              <a:t>skutkach</a:t>
            </a:r>
            <a:r>
              <a:rPr sz="1600" i="1" spc="-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spc="-10" dirty="0">
                <a:solidFill>
                  <a:srgbClr val="131313"/>
                </a:solidFill>
                <a:latin typeface="Trebuchet MS"/>
                <a:cs typeface="Trebuchet MS"/>
              </a:rPr>
              <a:t>powierzania </a:t>
            </a:r>
            <a:r>
              <a:rPr sz="1600" i="1" dirty="0">
                <a:solidFill>
                  <a:srgbClr val="131313"/>
                </a:solidFill>
                <a:latin typeface="Trebuchet MS"/>
                <a:cs typeface="Trebuchet MS"/>
              </a:rPr>
              <a:t>wykonywania</a:t>
            </a:r>
            <a:r>
              <a:rPr sz="1600" i="1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131313"/>
                </a:solidFill>
                <a:latin typeface="Trebuchet MS"/>
                <a:cs typeface="Trebuchet MS"/>
              </a:rPr>
              <a:t>prac</a:t>
            </a:r>
            <a:r>
              <a:rPr sz="1600" i="1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dirty="0">
                <a:solidFill>
                  <a:srgbClr val="131313"/>
                </a:solidFill>
                <a:latin typeface="Trebuchet MS"/>
                <a:cs typeface="Trebuchet MS"/>
              </a:rPr>
              <a:t>cudzoziemcom</a:t>
            </a:r>
            <a:r>
              <a:rPr sz="1600" i="1" spc="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spc="-20" dirty="0">
                <a:solidFill>
                  <a:srgbClr val="131313"/>
                </a:solidFill>
                <a:latin typeface="Trebuchet MS"/>
                <a:cs typeface="Trebuchet MS"/>
              </a:rPr>
              <a:t>przebywającym</a:t>
            </a:r>
            <a:r>
              <a:rPr sz="1600" i="1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spc="-10" dirty="0">
                <a:solidFill>
                  <a:srgbClr val="131313"/>
                </a:solidFill>
                <a:latin typeface="Trebuchet MS"/>
                <a:cs typeface="Trebuchet MS"/>
              </a:rPr>
              <a:t>wbrew </a:t>
            </a:r>
            <a:r>
              <a:rPr sz="1600" i="1" dirty="0">
                <a:solidFill>
                  <a:srgbClr val="131313"/>
                </a:solidFill>
                <a:latin typeface="Trebuchet MS"/>
                <a:cs typeface="Trebuchet MS"/>
              </a:rPr>
              <a:t>przepisom</a:t>
            </a:r>
            <a:r>
              <a:rPr sz="1600" i="1" spc="-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spc="50" dirty="0">
                <a:solidFill>
                  <a:srgbClr val="131313"/>
                </a:solidFill>
                <a:latin typeface="Trebuchet MS"/>
                <a:cs typeface="Trebuchet MS"/>
              </a:rPr>
              <a:t>na</a:t>
            </a:r>
            <a:r>
              <a:rPr sz="1600" i="1" spc="-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spc="-40" dirty="0">
                <a:solidFill>
                  <a:srgbClr val="131313"/>
                </a:solidFill>
                <a:latin typeface="Trebuchet MS"/>
                <a:cs typeface="Trebuchet MS"/>
              </a:rPr>
              <a:t>terytorium</a:t>
            </a:r>
            <a:r>
              <a:rPr sz="1600" i="1" spc="-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i="1" spc="-25" dirty="0">
                <a:solidFill>
                  <a:srgbClr val="131313"/>
                </a:solidFill>
                <a:latin typeface="Trebuchet MS"/>
                <a:cs typeface="Trebuchet MS"/>
              </a:rPr>
              <a:t>RP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5642" y="602361"/>
            <a:ext cx="6391910" cy="3947160"/>
          </a:xfrm>
          <a:custGeom>
            <a:avLst/>
            <a:gdLst/>
            <a:ahLst/>
            <a:cxnLst/>
            <a:rect l="l" t="t" r="r" b="b"/>
            <a:pathLst>
              <a:path w="6391909" h="3947160">
                <a:moveTo>
                  <a:pt x="0" y="657860"/>
                </a:moveTo>
                <a:lnTo>
                  <a:pt x="1651" y="610875"/>
                </a:lnTo>
                <a:lnTo>
                  <a:pt x="6532" y="564783"/>
                </a:lnTo>
                <a:lnTo>
                  <a:pt x="14531" y="519694"/>
                </a:lnTo>
                <a:lnTo>
                  <a:pt x="25536" y="475720"/>
                </a:lnTo>
                <a:lnTo>
                  <a:pt x="39436" y="432972"/>
                </a:lnTo>
                <a:lnTo>
                  <a:pt x="56120" y="391561"/>
                </a:lnTo>
                <a:lnTo>
                  <a:pt x="75477" y="351598"/>
                </a:lnTo>
                <a:lnTo>
                  <a:pt x="97396" y="313195"/>
                </a:lnTo>
                <a:lnTo>
                  <a:pt x="121764" y="276463"/>
                </a:lnTo>
                <a:lnTo>
                  <a:pt x="148472" y="241513"/>
                </a:lnTo>
                <a:lnTo>
                  <a:pt x="177406" y="208457"/>
                </a:lnTo>
                <a:lnTo>
                  <a:pt x="208457" y="177406"/>
                </a:lnTo>
                <a:lnTo>
                  <a:pt x="241513" y="148472"/>
                </a:lnTo>
                <a:lnTo>
                  <a:pt x="276463" y="121764"/>
                </a:lnTo>
                <a:lnTo>
                  <a:pt x="313195" y="97396"/>
                </a:lnTo>
                <a:lnTo>
                  <a:pt x="351598" y="75477"/>
                </a:lnTo>
                <a:lnTo>
                  <a:pt x="391561" y="56120"/>
                </a:lnTo>
                <a:lnTo>
                  <a:pt x="432972" y="39436"/>
                </a:lnTo>
                <a:lnTo>
                  <a:pt x="475720" y="25536"/>
                </a:lnTo>
                <a:lnTo>
                  <a:pt x="519694" y="14531"/>
                </a:lnTo>
                <a:lnTo>
                  <a:pt x="564783" y="6532"/>
                </a:lnTo>
                <a:lnTo>
                  <a:pt x="610875" y="1651"/>
                </a:lnTo>
                <a:lnTo>
                  <a:pt x="657860" y="0"/>
                </a:lnTo>
                <a:lnTo>
                  <a:pt x="5733796" y="0"/>
                </a:lnTo>
                <a:lnTo>
                  <a:pt x="5780780" y="1651"/>
                </a:lnTo>
                <a:lnTo>
                  <a:pt x="5826872" y="6532"/>
                </a:lnTo>
                <a:lnTo>
                  <a:pt x="5871961" y="14531"/>
                </a:lnTo>
                <a:lnTo>
                  <a:pt x="5915935" y="25536"/>
                </a:lnTo>
                <a:lnTo>
                  <a:pt x="5958683" y="39436"/>
                </a:lnTo>
                <a:lnTo>
                  <a:pt x="6000094" y="56120"/>
                </a:lnTo>
                <a:lnTo>
                  <a:pt x="6040057" y="75477"/>
                </a:lnTo>
                <a:lnTo>
                  <a:pt x="6078460" y="97396"/>
                </a:lnTo>
                <a:lnTo>
                  <a:pt x="6115192" y="121764"/>
                </a:lnTo>
                <a:lnTo>
                  <a:pt x="6150142" y="148472"/>
                </a:lnTo>
                <a:lnTo>
                  <a:pt x="6183198" y="177406"/>
                </a:lnTo>
                <a:lnTo>
                  <a:pt x="6214249" y="208457"/>
                </a:lnTo>
                <a:lnTo>
                  <a:pt x="6243183" y="241513"/>
                </a:lnTo>
                <a:lnTo>
                  <a:pt x="6269891" y="276463"/>
                </a:lnTo>
                <a:lnTo>
                  <a:pt x="6294259" y="313195"/>
                </a:lnTo>
                <a:lnTo>
                  <a:pt x="6316178" y="351598"/>
                </a:lnTo>
                <a:lnTo>
                  <a:pt x="6335535" y="391561"/>
                </a:lnTo>
                <a:lnTo>
                  <a:pt x="6352219" y="432972"/>
                </a:lnTo>
                <a:lnTo>
                  <a:pt x="6366119" y="475720"/>
                </a:lnTo>
                <a:lnTo>
                  <a:pt x="6377124" y="519694"/>
                </a:lnTo>
                <a:lnTo>
                  <a:pt x="6385123" y="564783"/>
                </a:lnTo>
                <a:lnTo>
                  <a:pt x="6390004" y="610875"/>
                </a:lnTo>
                <a:lnTo>
                  <a:pt x="6391656" y="657860"/>
                </a:lnTo>
                <a:lnTo>
                  <a:pt x="6391656" y="3288919"/>
                </a:lnTo>
                <a:lnTo>
                  <a:pt x="6390004" y="3335903"/>
                </a:lnTo>
                <a:lnTo>
                  <a:pt x="6385123" y="3381995"/>
                </a:lnTo>
                <a:lnTo>
                  <a:pt x="6377124" y="3427084"/>
                </a:lnTo>
                <a:lnTo>
                  <a:pt x="6366119" y="3471058"/>
                </a:lnTo>
                <a:lnTo>
                  <a:pt x="6352219" y="3513806"/>
                </a:lnTo>
                <a:lnTo>
                  <a:pt x="6335535" y="3555217"/>
                </a:lnTo>
                <a:lnTo>
                  <a:pt x="6316178" y="3595180"/>
                </a:lnTo>
                <a:lnTo>
                  <a:pt x="6294259" y="3633583"/>
                </a:lnTo>
                <a:lnTo>
                  <a:pt x="6269891" y="3670315"/>
                </a:lnTo>
                <a:lnTo>
                  <a:pt x="6243183" y="3705265"/>
                </a:lnTo>
                <a:lnTo>
                  <a:pt x="6214249" y="3738321"/>
                </a:lnTo>
                <a:lnTo>
                  <a:pt x="6183198" y="3769372"/>
                </a:lnTo>
                <a:lnTo>
                  <a:pt x="6150142" y="3798306"/>
                </a:lnTo>
                <a:lnTo>
                  <a:pt x="6115192" y="3825014"/>
                </a:lnTo>
                <a:lnTo>
                  <a:pt x="6078460" y="3849382"/>
                </a:lnTo>
                <a:lnTo>
                  <a:pt x="6040057" y="3871301"/>
                </a:lnTo>
                <a:lnTo>
                  <a:pt x="6000094" y="3890658"/>
                </a:lnTo>
                <a:lnTo>
                  <a:pt x="5958683" y="3907342"/>
                </a:lnTo>
                <a:lnTo>
                  <a:pt x="5915935" y="3921242"/>
                </a:lnTo>
                <a:lnTo>
                  <a:pt x="5871961" y="3932247"/>
                </a:lnTo>
                <a:lnTo>
                  <a:pt x="5826872" y="3940246"/>
                </a:lnTo>
                <a:lnTo>
                  <a:pt x="5780780" y="3945127"/>
                </a:lnTo>
                <a:lnTo>
                  <a:pt x="5733796" y="3946779"/>
                </a:lnTo>
                <a:lnTo>
                  <a:pt x="657860" y="3946779"/>
                </a:lnTo>
                <a:lnTo>
                  <a:pt x="610875" y="3945127"/>
                </a:lnTo>
                <a:lnTo>
                  <a:pt x="564783" y="3940246"/>
                </a:lnTo>
                <a:lnTo>
                  <a:pt x="519694" y="3932247"/>
                </a:lnTo>
                <a:lnTo>
                  <a:pt x="475720" y="3921242"/>
                </a:lnTo>
                <a:lnTo>
                  <a:pt x="432972" y="3907342"/>
                </a:lnTo>
                <a:lnTo>
                  <a:pt x="391561" y="3890658"/>
                </a:lnTo>
                <a:lnTo>
                  <a:pt x="351598" y="3871301"/>
                </a:lnTo>
                <a:lnTo>
                  <a:pt x="313195" y="3849382"/>
                </a:lnTo>
                <a:lnTo>
                  <a:pt x="276463" y="3825014"/>
                </a:lnTo>
                <a:lnTo>
                  <a:pt x="241513" y="3798306"/>
                </a:lnTo>
                <a:lnTo>
                  <a:pt x="208457" y="3769372"/>
                </a:lnTo>
                <a:lnTo>
                  <a:pt x="177406" y="3738321"/>
                </a:lnTo>
                <a:lnTo>
                  <a:pt x="148472" y="3705265"/>
                </a:lnTo>
                <a:lnTo>
                  <a:pt x="121764" y="3670315"/>
                </a:lnTo>
                <a:lnTo>
                  <a:pt x="97396" y="3633583"/>
                </a:lnTo>
                <a:lnTo>
                  <a:pt x="75477" y="3595180"/>
                </a:lnTo>
                <a:lnTo>
                  <a:pt x="56120" y="3555217"/>
                </a:lnTo>
                <a:lnTo>
                  <a:pt x="39436" y="3513806"/>
                </a:lnTo>
                <a:lnTo>
                  <a:pt x="25536" y="3471058"/>
                </a:lnTo>
                <a:lnTo>
                  <a:pt x="14531" y="3427084"/>
                </a:lnTo>
                <a:lnTo>
                  <a:pt x="6532" y="3381995"/>
                </a:lnTo>
                <a:lnTo>
                  <a:pt x="1651" y="3335903"/>
                </a:lnTo>
                <a:lnTo>
                  <a:pt x="0" y="3288919"/>
                </a:lnTo>
                <a:lnTo>
                  <a:pt x="0" y="657860"/>
                </a:lnTo>
                <a:close/>
              </a:path>
            </a:pathLst>
          </a:custGeom>
          <a:ln w="12700">
            <a:solidFill>
              <a:srgbClr val="008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9486" y="2941066"/>
            <a:ext cx="5387975" cy="365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175895">
              <a:lnSpc>
                <a:spcPct val="100000"/>
              </a:lnSpc>
              <a:spcBef>
                <a:spcPts val="95"/>
              </a:spcBef>
              <a:buClr>
                <a:srgbClr val="008363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b="1" dirty="0">
                <a:solidFill>
                  <a:srgbClr val="CE1C35"/>
                </a:solidFill>
                <a:latin typeface="Trebuchet MS"/>
                <a:cs typeface="Trebuchet MS"/>
              </a:rPr>
              <a:t>posiada</a:t>
            </a:r>
            <a:r>
              <a:rPr sz="1600" b="1" spc="-3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E1C35"/>
                </a:solidFill>
                <a:latin typeface="Trebuchet MS"/>
                <a:cs typeface="Trebuchet MS"/>
              </a:rPr>
              <a:t>zdolność</a:t>
            </a:r>
            <a:r>
              <a:rPr sz="1600" b="1" spc="-2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E1C35"/>
                </a:solidFill>
                <a:latin typeface="Trebuchet MS"/>
                <a:cs typeface="Trebuchet MS"/>
              </a:rPr>
              <a:t>kredytową,</a:t>
            </a:r>
            <a:endParaRPr sz="16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1195"/>
              </a:spcBef>
              <a:buClr>
                <a:srgbClr val="008363"/>
              </a:buClr>
              <a:buFont typeface="Wingdings"/>
              <a:buChar char=""/>
              <a:tabLst>
                <a:tab pos="187960" algn="l"/>
              </a:tabLst>
            </a:pPr>
            <a:r>
              <a:rPr sz="1600" spc="155" dirty="0">
                <a:solidFill>
                  <a:srgbClr val="131313"/>
                </a:solidFill>
                <a:latin typeface="Gill Sans MT"/>
                <a:cs typeface="Gill Sans MT"/>
              </a:rPr>
              <a:t>na</a:t>
            </a:r>
            <a:r>
              <a:rPr sz="1600" spc="1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05" dirty="0">
                <a:solidFill>
                  <a:srgbClr val="131313"/>
                </a:solidFill>
                <a:latin typeface="Gill Sans MT"/>
                <a:cs typeface="Gill Sans MT"/>
              </a:rPr>
              <a:t>etapie</a:t>
            </a:r>
            <a:r>
              <a:rPr sz="1600" spc="4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14" dirty="0">
                <a:solidFill>
                  <a:srgbClr val="131313"/>
                </a:solidFill>
                <a:latin typeface="Gill Sans MT"/>
                <a:cs typeface="Gill Sans MT"/>
              </a:rPr>
              <a:t>udzielania</a:t>
            </a:r>
            <a:r>
              <a:rPr sz="1600" spc="5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131313"/>
                </a:solidFill>
                <a:latin typeface="Gill Sans MT"/>
                <a:cs typeface="Gill Sans MT"/>
              </a:rPr>
              <a:t>kredytu</a:t>
            </a:r>
            <a:r>
              <a:rPr sz="1600" spc="5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b="1" spc="-40" dirty="0">
                <a:solidFill>
                  <a:srgbClr val="CE1C35"/>
                </a:solidFill>
                <a:latin typeface="Trebuchet MS"/>
                <a:cs typeface="Trebuchet MS"/>
              </a:rPr>
              <a:t>nie</a:t>
            </a:r>
            <a:r>
              <a:rPr sz="1600" b="1" spc="-8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CE1C35"/>
                </a:solidFill>
                <a:latin typeface="Trebuchet MS"/>
                <a:cs typeface="Trebuchet MS"/>
              </a:rPr>
              <a:t>posiada</a:t>
            </a:r>
            <a:r>
              <a:rPr sz="1600" b="1" spc="-70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E1C35"/>
                </a:solidFill>
                <a:latin typeface="Trebuchet MS"/>
                <a:cs typeface="Trebuchet MS"/>
              </a:rPr>
              <a:t>zaległości</a:t>
            </a:r>
            <a:endParaRPr sz="1600">
              <a:latin typeface="Trebuchet MS"/>
              <a:cs typeface="Trebuchet MS"/>
            </a:endParaRPr>
          </a:p>
          <a:p>
            <a:pPr marL="187960">
              <a:lnSpc>
                <a:spcPct val="100000"/>
              </a:lnSpc>
            </a:pPr>
            <a:r>
              <a:rPr sz="1600" spc="65" dirty="0">
                <a:solidFill>
                  <a:srgbClr val="131313"/>
                </a:solidFill>
                <a:latin typeface="Gill Sans MT"/>
                <a:cs typeface="Gill Sans MT"/>
              </a:rPr>
              <a:t>wobec</a:t>
            </a:r>
            <a:r>
              <a:rPr sz="1600" spc="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Gill Sans MT"/>
                <a:cs typeface="Gill Sans MT"/>
              </a:rPr>
              <a:t>ZUS/KRUS,</a:t>
            </a:r>
            <a:endParaRPr sz="1600">
              <a:latin typeface="Gill Sans MT"/>
              <a:cs typeface="Gill Sans MT"/>
            </a:endParaRPr>
          </a:p>
          <a:p>
            <a:pPr marL="215265" marR="309245" indent="-175260">
              <a:lnSpc>
                <a:spcPct val="100000"/>
              </a:lnSpc>
              <a:spcBef>
                <a:spcPts val="980"/>
              </a:spcBef>
              <a:buClr>
                <a:srgbClr val="008363"/>
              </a:buClr>
              <a:buFont typeface="Wingdings"/>
              <a:buChar char=""/>
              <a:tabLst>
                <a:tab pos="215900" algn="l"/>
              </a:tabLst>
            </a:pPr>
            <a:r>
              <a:rPr sz="1600" b="1" spc="-35" dirty="0">
                <a:solidFill>
                  <a:srgbClr val="CE1C35"/>
                </a:solidFill>
                <a:latin typeface="Trebuchet MS"/>
                <a:cs typeface="Trebuchet MS"/>
              </a:rPr>
              <a:t>nie</a:t>
            </a:r>
            <a:r>
              <a:rPr sz="1600" b="1" spc="-8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CE1C35"/>
                </a:solidFill>
                <a:latin typeface="Trebuchet MS"/>
                <a:cs typeface="Trebuchet MS"/>
              </a:rPr>
              <a:t>posiada</a:t>
            </a:r>
            <a:r>
              <a:rPr sz="1600" b="1" spc="-90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E1C35"/>
                </a:solidFill>
                <a:latin typeface="Trebuchet MS"/>
                <a:cs typeface="Trebuchet MS"/>
              </a:rPr>
              <a:t>negatywnego</a:t>
            </a:r>
            <a:r>
              <a:rPr sz="1600" b="1" spc="-3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CE1C35"/>
                </a:solidFill>
                <a:latin typeface="Trebuchet MS"/>
                <a:cs typeface="Trebuchet MS"/>
              </a:rPr>
              <a:t>wpisu</a:t>
            </a:r>
            <a:r>
              <a:rPr sz="1600" b="1" spc="-30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w</a:t>
            </a:r>
            <a:r>
              <a:rPr sz="1600" spc="1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131313"/>
                </a:solidFill>
                <a:latin typeface="Gill Sans MT"/>
                <a:cs typeface="Gill Sans MT"/>
              </a:rPr>
              <a:t>systemie</a:t>
            </a:r>
            <a:r>
              <a:rPr sz="1600" spc="2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10" dirty="0">
                <a:solidFill>
                  <a:srgbClr val="131313"/>
                </a:solidFill>
                <a:latin typeface="Gill Sans MT"/>
                <a:cs typeface="Gill Sans MT"/>
              </a:rPr>
              <a:t>banku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oraz</a:t>
            </a:r>
            <a:r>
              <a:rPr sz="1600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wpisu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w systemie</a:t>
            </a:r>
            <a:r>
              <a:rPr sz="1600" spc="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BR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lub</a:t>
            </a:r>
            <a:r>
              <a:rPr sz="16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31313"/>
                </a:solidFill>
                <a:latin typeface="Trebuchet MS"/>
                <a:cs typeface="Trebuchet MS"/>
              </a:rPr>
              <a:t>BIK, </a:t>
            </a:r>
            <a:r>
              <a:rPr sz="1600" spc="-35" dirty="0">
                <a:solidFill>
                  <a:srgbClr val="131313"/>
                </a:solidFill>
                <a:latin typeface="Trebuchet MS"/>
                <a:cs typeface="Trebuchet MS"/>
              </a:rPr>
              <a:t>jeżeli</a:t>
            </a:r>
            <a:r>
              <a:rPr sz="1600" spc="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przepisy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banku</a:t>
            </a:r>
            <a:r>
              <a:rPr sz="1600" spc="-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nie</a:t>
            </a:r>
            <a:r>
              <a:rPr sz="1600" spc="-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przewidują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 weryfikacji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w</a:t>
            </a:r>
            <a:r>
              <a:rPr sz="1600" spc="-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jednej </a:t>
            </a:r>
            <a:r>
              <a:rPr sz="1600" spc="-7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600" spc="-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tych</a:t>
            </a:r>
            <a:r>
              <a:rPr sz="1600" spc="-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31313"/>
                </a:solidFill>
                <a:latin typeface="Trebuchet MS"/>
                <a:cs typeface="Trebuchet MS"/>
              </a:rPr>
              <a:t>baz,</a:t>
            </a:r>
            <a:endParaRPr sz="1600">
              <a:latin typeface="Trebuchet MS"/>
              <a:cs typeface="Trebuchet MS"/>
            </a:endParaRPr>
          </a:p>
          <a:p>
            <a:pPr marL="194945" indent="-175895">
              <a:lnSpc>
                <a:spcPct val="100000"/>
              </a:lnSpc>
              <a:spcBef>
                <a:spcPts val="810"/>
              </a:spcBef>
              <a:buClr>
                <a:srgbClr val="008363"/>
              </a:buClr>
              <a:buFont typeface="Wingdings"/>
              <a:buChar char=""/>
              <a:tabLst>
                <a:tab pos="195580" algn="l"/>
              </a:tabLst>
            </a:pP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w</a:t>
            </a:r>
            <a:r>
              <a:rPr sz="1600" spc="-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okresie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3</a:t>
            </a:r>
            <a:r>
              <a:rPr sz="1600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miesięcy</a:t>
            </a:r>
            <a:r>
              <a:rPr sz="1600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przed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datą</a:t>
            </a:r>
            <a:r>
              <a:rPr sz="1600" spc="-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złożenia</a:t>
            </a:r>
            <a:r>
              <a:rPr sz="16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wniosku:</a:t>
            </a:r>
            <a:endParaRPr sz="1600">
              <a:latin typeface="Trebuchet MS"/>
              <a:cs typeface="Trebuchet MS"/>
            </a:endParaRPr>
          </a:p>
          <a:p>
            <a:pPr marL="494665" marR="31750" lvl="1" indent="-287020">
              <a:lnSpc>
                <a:spcPct val="100000"/>
              </a:lnSpc>
              <a:spcBef>
                <a:spcPts val="300"/>
              </a:spcBef>
              <a:buClr>
                <a:srgbClr val="008363"/>
              </a:buClr>
              <a:buFont typeface="Calibri"/>
              <a:buChar char="-"/>
              <a:tabLst>
                <a:tab pos="494665" algn="l"/>
                <a:tab pos="495300" algn="l"/>
              </a:tabLst>
            </a:pPr>
            <a:r>
              <a:rPr sz="1600" spc="105" dirty="0">
                <a:solidFill>
                  <a:srgbClr val="131313"/>
                </a:solidFill>
                <a:latin typeface="Gill Sans MT"/>
                <a:cs typeface="Gill Sans MT"/>
              </a:rPr>
              <a:t>nie</a:t>
            </a:r>
            <a:r>
              <a:rPr sz="1600" spc="-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30" dirty="0">
                <a:solidFill>
                  <a:srgbClr val="131313"/>
                </a:solidFill>
                <a:latin typeface="Gill Sans MT"/>
                <a:cs typeface="Gill Sans MT"/>
              </a:rPr>
              <a:t>posiada</a:t>
            </a:r>
            <a:r>
              <a:rPr sz="1600" spc="2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131313"/>
                </a:solidFill>
                <a:latin typeface="Gill Sans MT"/>
                <a:cs typeface="Gill Sans MT"/>
              </a:rPr>
              <a:t>wypowiedzianej</a:t>
            </a:r>
            <a:r>
              <a:rPr sz="1600" spc="5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131313"/>
                </a:solidFill>
                <a:latin typeface="Gill Sans MT"/>
                <a:cs typeface="Gill Sans MT"/>
              </a:rPr>
              <a:t>jakiejkolwiek</a:t>
            </a:r>
            <a:r>
              <a:rPr sz="1600" spc="5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131313"/>
                </a:solidFill>
                <a:latin typeface="Gill Sans MT"/>
                <a:cs typeface="Gill Sans MT"/>
              </a:rPr>
              <a:t>ekspozycji </a:t>
            </a:r>
            <a:r>
              <a:rPr sz="1600" spc="55" dirty="0">
                <a:solidFill>
                  <a:srgbClr val="131313"/>
                </a:solidFill>
                <a:latin typeface="Gill Sans MT"/>
                <a:cs typeface="Gill Sans MT"/>
              </a:rPr>
              <a:t>kredytowej</a:t>
            </a:r>
            <a:r>
              <a:rPr sz="1600" spc="5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30" dirty="0">
                <a:solidFill>
                  <a:srgbClr val="131313"/>
                </a:solidFill>
                <a:latin typeface="Gill Sans MT"/>
                <a:cs typeface="Gill Sans MT"/>
              </a:rPr>
              <a:t>ani</a:t>
            </a:r>
            <a:r>
              <a:rPr sz="1600" spc="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131313"/>
                </a:solidFill>
                <a:latin typeface="Gill Sans MT"/>
                <a:cs typeface="Gill Sans MT"/>
              </a:rPr>
              <a:t>ekspozycji</a:t>
            </a:r>
            <a:r>
              <a:rPr sz="1600" spc="4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45" dirty="0">
                <a:solidFill>
                  <a:srgbClr val="131313"/>
                </a:solidFill>
                <a:latin typeface="Gill Sans MT"/>
                <a:cs typeface="Gill Sans MT"/>
              </a:rPr>
              <a:t>kredytowej 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zakwalifikowanej,</a:t>
            </a:r>
            <a:r>
              <a:rPr sz="1600" spc="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jako</a:t>
            </a:r>
            <a:r>
              <a:rPr sz="1600" spc="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zagrożona</a:t>
            </a:r>
            <a:r>
              <a:rPr sz="16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zgodnie</a:t>
            </a:r>
            <a:r>
              <a:rPr sz="16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6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31313"/>
                </a:solidFill>
                <a:latin typeface="Trebuchet MS"/>
                <a:cs typeface="Trebuchet MS"/>
              </a:rPr>
              <a:t>RMF,</a:t>
            </a:r>
            <a:endParaRPr sz="1600">
              <a:latin typeface="Trebuchet MS"/>
              <a:cs typeface="Trebuchet MS"/>
            </a:endParaRPr>
          </a:p>
          <a:p>
            <a:pPr marL="494665" marR="5080" lvl="1" indent="-287020">
              <a:lnSpc>
                <a:spcPct val="100000"/>
              </a:lnSpc>
              <a:spcBef>
                <a:spcPts val="300"/>
              </a:spcBef>
              <a:buClr>
                <a:srgbClr val="008363"/>
              </a:buClr>
              <a:buFont typeface="Calibri"/>
              <a:buChar char="-"/>
              <a:tabLst>
                <a:tab pos="494665" algn="l"/>
                <a:tab pos="495300" algn="l"/>
              </a:tabLst>
            </a:pPr>
            <a:r>
              <a:rPr sz="1600" spc="105" dirty="0">
                <a:solidFill>
                  <a:srgbClr val="131313"/>
                </a:solidFill>
                <a:latin typeface="Gill Sans MT"/>
                <a:cs typeface="Gill Sans MT"/>
              </a:rPr>
              <a:t>nie</a:t>
            </a:r>
            <a:r>
              <a:rPr sz="1600" spc="-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30" dirty="0">
                <a:solidFill>
                  <a:srgbClr val="131313"/>
                </a:solidFill>
                <a:latin typeface="Gill Sans MT"/>
                <a:cs typeface="Gill Sans MT"/>
              </a:rPr>
              <a:t>posiada</a:t>
            </a:r>
            <a:r>
              <a:rPr sz="1600" spc="3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b="1" spc="-25" dirty="0">
                <a:solidFill>
                  <a:srgbClr val="CE1C35"/>
                </a:solidFill>
                <a:latin typeface="Trebuchet MS"/>
                <a:cs typeface="Trebuchet MS"/>
              </a:rPr>
              <a:t>zadłużenia</a:t>
            </a:r>
            <a:r>
              <a:rPr sz="1600" b="1" spc="-8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CE1C35"/>
                </a:solidFill>
                <a:latin typeface="Trebuchet MS"/>
                <a:cs typeface="Trebuchet MS"/>
              </a:rPr>
              <a:t>przeterminowanego</a:t>
            </a:r>
            <a:r>
              <a:rPr sz="1600" b="1" spc="-1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w</a:t>
            </a:r>
            <a:r>
              <a:rPr sz="1600" spc="-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100" dirty="0">
                <a:solidFill>
                  <a:srgbClr val="131313"/>
                </a:solidFill>
                <a:latin typeface="Gill Sans MT"/>
                <a:cs typeface="Gill Sans MT"/>
              </a:rPr>
              <a:t>Banku </a:t>
            </a:r>
            <a:r>
              <a:rPr sz="1600" spc="-10" dirty="0">
                <a:solidFill>
                  <a:srgbClr val="131313"/>
                </a:solidFill>
                <a:latin typeface="Trebuchet MS"/>
                <a:cs typeface="Trebuchet MS"/>
              </a:rPr>
              <a:t>Kredytującym</a:t>
            </a:r>
            <a:r>
              <a:rPr sz="1600" spc="-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CE1C35"/>
                </a:solidFill>
                <a:latin typeface="Trebuchet MS"/>
                <a:cs typeface="Trebuchet MS"/>
              </a:rPr>
              <a:t>powyżej</a:t>
            </a:r>
            <a:r>
              <a:rPr sz="1600" b="1" spc="-85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CE1C35"/>
                </a:solidFill>
                <a:latin typeface="Trebuchet MS"/>
                <a:cs typeface="Trebuchet MS"/>
              </a:rPr>
              <a:t>30</a:t>
            </a:r>
            <a:r>
              <a:rPr sz="1600" b="1" spc="-100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CE1C35"/>
                </a:solidFill>
                <a:latin typeface="Trebuchet MS"/>
                <a:cs typeface="Trebuchet MS"/>
              </a:rPr>
              <a:t>dni</a:t>
            </a:r>
            <a:r>
              <a:rPr sz="1600" b="1" spc="-100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31313"/>
                </a:solidFill>
                <a:latin typeface="Gill Sans MT"/>
                <a:cs typeface="Gill Sans MT"/>
              </a:rPr>
              <a:t>w</a:t>
            </a:r>
            <a:r>
              <a:rPr sz="1600" spc="-2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600" spc="45" dirty="0">
                <a:solidFill>
                  <a:srgbClr val="131313"/>
                </a:solidFill>
                <a:latin typeface="Gill Sans MT"/>
                <a:cs typeface="Gill Sans MT"/>
              </a:rPr>
              <a:t>kwocie </a:t>
            </a:r>
            <a:r>
              <a:rPr sz="1600" spc="-25" dirty="0">
                <a:solidFill>
                  <a:srgbClr val="131313"/>
                </a:solidFill>
                <a:latin typeface="Trebuchet MS"/>
                <a:cs typeface="Trebuchet MS"/>
              </a:rPr>
              <a:t>przekraczającej</a:t>
            </a:r>
            <a:r>
              <a:rPr sz="1600" spc="-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CE1C35"/>
                </a:solidFill>
                <a:latin typeface="Trebuchet MS"/>
                <a:cs typeface="Trebuchet MS"/>
              </a:rPr>
              <a:t>500</a:t>
            </a:r>
            <a:r>
              <a:rPr sz="1600" b="1" spc="-100" dirty="0">
                <a:solidFill>
                  <a:srgbClr val="CE1C35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CE1C35"/>
                </a:solidFill>
                <a:latin typeface="Trebuchet MS"/>
                <a:cs typeface="Trebuchet MS"/>
              </a:rPr>
              <a:t>zł;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0A2DB09-CAD0-5780-6D5D-34C440261CFA}"/>
              </a:ext>
            </a:extLst>
          </p:cNvPr>
          <p:cNvSpPr/>
          <p:nvPr/>
        </p:nvSpPr>
        <p:spPr>
          <a:xfrm>
            <a:off x="0" y="6629400"/>
            <a:ext cx="990600" cy="228600"/>
          </a:xfrm>
          <a:prstGeom prst="rect">
            <a:avLst/>
          </a:prstGeom>
          <a:solidFill>
            <a:srgbClr val="008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4</a:t>
            </a:fld>
            <a:endParaRPr spc="-40" dirty="0"/>
          </a:p>
        </p:txBody>
      </p:sp>
      <p:pic>
        <p:nvPicPr>
          <p:cNvPr id="12" name="Obraz 11" descr="Obraz zawierający Czcionka, tekst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1A45AFE2-C8C3-C3FF-0358-E0EF896B6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92569"/>
            <a:ext cx="1246284" cy="2736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212293"/>
            <a:ext cx="111670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/>
              <a:t>Jakie</a:t>
            </a:r>
            <a:r>
              <a:rPr sz="2800" spc="-170" dirty="0"/>
              <a:t> </a:t>
            </a:r>
            <a:r>
              <a:rPr sz="2800" spc="-45" dirty="0"/>
              <a:t>jest</a:t>
            </a:r>
            <a:r>
              <a:rPr sz="2800" spc="-170" dirty="0"/>
              <a:t> </a:t>
            </a:r>
            <a:r>
              <a:rPr sz="2800" spc="-85" dirty="0"/>
              <a:t>przeznaczenie</a:t>
            </a:r>
            <a:r>
              <a:rPr sz="2800" spc="-140" dirty="0"/>
              <a:t> </a:t>
            </a:r>
            <a:r>
              <a:rPr sz="2800" spc="-25" dirty="0"/>
              <a:t>kredytów</a:t>
            </a:r>
            <a:r>
              <a:rPr sz="2800" spc="-140" dirty="0"/>
              <a:t> </a:t>
            </a:r>
            <a:r>
              <a:rPr sz="2800" spc="-200" dirty="0"/>
              <a:t>z</a:t>
            </a:r>
            <a:r>
              <a:rPr sz="2800" spc="-160" dirty="0"/>
              <a:t> </a:t>
            </a:r>
            <a:r>
              <a:rPr sz="2800" spc="-35" dirty="0" err="1"/>
              <a:t>gwarancją</a:t>
            </a:r>
            <a:r>
              <a:rPr sz="2800" spc="-150" dirty="0"/>
              <a:t> </a:t>
            </a:r>
            <a:r>
              <a:rPr sz="2800" spc="-25" dirty="0"/>
              <a:t>FGR</a:t>
            </a:r>
            <a:r>
              <a:rPr lang="pl-PL" sz="2800" spc="-25" dirty="0"/>
              <a:t> (AGRO)</a:t>
            </a:r>
            <a:endParaRPr sz="28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C619CAE-65C1-95F0-793C-011F2878021F}"/>
              </a:ext>
            </a:extLst>
          </p:cNvPr>
          <p:cNvSpPr/>
          <p:nvPr/>
        </p:nvSpPr>
        <p:spPr>
          <a:xfrm>
            <a:off x="0" y="6629400"/>
            <a:ext cx="990600" cy="228600"/>
          </a:xfrm>
          <a:prstGeom prst="rect">
            <a:avLst/>
          </a:prstGeom>
          <a:solidFill>
            <a:srgbClr val="008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t>5</a:t>
            </a:fld>
            <a:endParaRPr spc="-40" dirty="0"/>
          </a:p>
        </p:txBody>
      </p:sp>
      <p:sp>
        <p:nvSpPr>
          <p:cNvPr id="3" name="object 3"/>
          <p:cNvSpPr txBox="1"/>
          <p:nvPr/>
        </p:nvSpPr>
        <p:spPr>
          <a:xfrm>
            <a:off x="558190" y="1066800"/>
            <a:ext cx="11252835" cy="50161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spc="-45" dirty="0">
                <a:solidFill>
                  <a:srgbClr val="333E47"/>
                </a:solidFill>
                <a:latin typeface="Trebuchet MS"/>
                <a:cs typeface="Trebuchet MS"/>
              </a:rPr>
              <a:t>Gwarancją</a:t>
            </a:r>
            <a:r>
              <a:rPr sz="1800" b="1" spc="-9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333E47"/>
                </a:solidFill>
                <a:latin typeface="Trebuchet MS"/>
                <a:cs typeface="Trebuchet MS"/>
              </a:rPr>
              <a:t>FGR</a:t>
            </a:r>
            <a:r>
              <a:rPr sz="1800" b="1" spc="-85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u="sng" spc="-50" dirty="0">
                <a:solidFill>
                  <a:srgbClr val="333E47"/>
                </a:solidFill>
                <a:uFill>
                  <a:solidFill>
                    <a:srgbClr val="333E47"/>
                  </a:solidFill>
                </a:uFill>
                <a:latin typeface="Trebuchet MS"/>
                <a:cs typeface="Trebuchet MS"/>
              </a:rPr>
              <a:t>może</a:t>
            </a:r>
            <a:r>
              <a:rPr sz="1800" b="1" spc="-10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333E47"/>
                </a:solidFill>
                <a:latin typeface="Trebuchet MS"/>
                <a:cs typeface="Trebuchet MS"/>
              </a:rPr>
              <a:t>być</a:t>
            </a:r>
            <a:r>
              <a:rPr sz="1800" b="1" spc="-9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333E47"/>
                </a:solidFill>
                <a:latin typeface="Trebuchet MS"/>
                <a:cs typeface="Trebuchet MS"/>
              </a:rPr>
              <a:t>objęty</a:t>
            </a:r>
            <a:r>
              <a:rPr sz="1800" b="1" spc="-10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33E47"/>
                </a:solidFill>
                <a:latin typeface="Trebuchet MS"/>
                <a:cs typeface="Trebuchet MS"/>
              </a:rPr>
              <a:t>kredyt</a:t>
            </a:r>
            <a:r>
              <a:rPr sz="1800" spc="-10" dirty="0">
                <a:solidFill>
                  <a:srgbClr val="333E47"/>
                </a:solidFill>
                <a:latin typeface="Gill Sans MT"/>
                <a:cs typeface="Gill Sans MT"/>
              </a:rPr>
              <a:t>:</a:t>
            </a:r>
            <a:endParaRPr sz="1800" dirty="0">
              <a:latin typeface="Gill Sans MT"/>
              <a:cs typeface="Gill Sans MT"/>
            </a:endParaRPr>
          </a:p>
          <a:p>
            <a:pPr marL="193675" indent="-181610">
              <a:lnSpc>
                <a:spcPct val="100000"/>
              </a:lnSpc>
              <a:spcBef>
                <a:spcPts val="600"/>
              </a:spcBef>
              <a:buClr>
                <a:srgbClr val="CE1C35"/>
              </a:buClr>
              <a:buFont typeface="Wingdings"/>
              <a:buChar char=""/>
              <a:tabLst>
                <a:tab pos="194310" algn="l"/>
              </a:tabLst>
            </a:pPr>
            <a:r>
              <a:rPr sz="1800" spc="110" dirty="0">
                <a:solidFill>
                  <a:srgbClr val="333E47"/>
                </a:solidFill>
                <a:latin typeface="Gill Sans MT"/>
                <a:cs typeface="Gill Sans MT"/>
              </a:rPr>
              <a:t>udzielony</a:t>
            </a:r>
            <a:r>
              <a:rPr sz="1800" spc="-40" dirty="0">
                <a:solidFill>
                  <a:srgbClr val="333E47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333E47"/>
                </a:solidFill>
                <a:latin typeface="Gill Sans MT"/>
                <a:cs typeface="Gill Sans MT"/>
              </a:rPr>
              <a:t>w</a:t>
            </a:r>
            <a:r>
              <a:rPr sz="1800" spc="-35" dirty="0">
                <a:solidFill>
                  <a:srgbClr val="333E47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333E47"/>
                </a:solidFill>
                <a:latin typeface="Trebuchet MS"/>
                <a:cs typeface="Trebuchet MS"/>
              </a:rPr>
              <a:t>złotych,</a:t>
            </a:r>
            <a:endParaRPr sz="1800" dirty="0">
              <a:latin typeface="Trebuchet MS"/>
              <a:cs typeface="Trebuchet MS"/>
            </a:endParaRPr>
          </a:p>
          <a:p>
            <a:pPr marL="193675" marR="381000" indent="-181610">
              <a:lnSpc>
                <a:spcPct val="100000"/>
              </a:lnSpc>
              <a:spcBef>
                <a:spcPts val="600"/>
              </a:spcBef>
              <a:buClr>
                <a:srgbClr val="CE1C35"/>
              </a:buClr>
              <a:buFont typeface="Wingdings"/>
              <a:buChar char=""/>
              <a:tabLst>
                <a:tab pos="194310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przeznaczony</a:t>
            </a:r>
            <a:r>
              <a:rPr sz="1800" spc="-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na</a:t>
            </a:r>
            <a:r>
              <a:rPr sz="1800" spc="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finansowanie</a:t>
            </a:r>
            <a:r>
              <a:rPr sz="1800" spc="-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31313"/>
                </a:solidFill>
                <a:latin typeface="Trebuchet MS"/>
                <a:cs typeface="Trebuchet MS"/>
              </a:rPr>
              <a:t>bieżącej</a:t>
            </a:r>
            <a:r>
              <a:rPr sz="18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działalności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niepowiązanej</a:t>
            </a:r>
            <a:r>
              <a:rPr sz="1800" spc="-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800" spc="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31313"/>
                </a:solidFill>
                <a:latin typeface="Trebuchet MS"/>
                <a:cs typeface="Trebuchet MS"/>
              </a:rPr>
              <a:t>realizacją</a:t>
            </a:r>
            <a:r>
              <a:rPr sz="1800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inwestycji</a:t>
            </a:r>
            <a:r>
              <a:rPr sz="18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wspieranej</a:t>
            </a:r>
            <a:r>
              <a:rPr sz="1800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31313"/>
                </a:solidFill>
                <a:latin typeface="Trebuchet MS"/>
                <a:cs typeface="Trebuchet MS"/>
              </a:rPr>
              <a:t>ze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środków</a:t>
            </a:r>
            <a:r>
              <a:rPr sz="1800" spc="2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EFRROW.</a:t>
            </a:r>
            <a:endParaRPr sz="1800" dirty="0">
              <a:latin typeface="Trebuchet MS"/>
              <a:cs typeface="Trebuchet MS"/>
            </a:endParaRPr>
          </a:p>
          <a:p>
            <a:pPr marL="12700" marR="2996565">
              <a:lnSpc>
                <a:spcPct val="127800"/>
              </a:lnSpc>
            </a:pPr>
            <a:r>
              <a:rPr sz="1800" b="1" spc="-25" dirty="0">
                <a:solidFill>
                  <a:srgbClr val="008363"/>
                </a:solidFill>
                <a:latin typeface="Trebuchet MS"/>
                <a:cs typeface="Trebuchet MS"/>
              </a:rPr>
              <a:t>Nieodłącznym</a:t>
            </a:r>
            <a:r>
              <a:rPr sz="1800" b="1" spc="-3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komponentem</a:t>
            </a:r>
            <a:r>
              <a:rPr sz="1800" b="1" spc="-5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008363"/>
                </a:solidFill>
                <a:latin typeface="Trebuchet MS"/>
                <a:cs typeface="Trebuchet MS"/>
              </a:rPr>
              <a:t>kredytu</a:t>
            </a:r>
            <a:r>
              <a:rPr sz="1800" b="1" spc="-4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płynnościowego</a:t>
            </a:r>
            <a:r>
              <a:rPr sz="1800" b="1" spc="-3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008363"/>
                </a:solidFill>
                <a:latin typeface="Trebuchet MS"/>
                <a:cs typeface="Trebuchet MS"/>
              </a:rPr>
              <a:t>jest</a:t>
            </a:r>
            <a:r>
              <a:rPr sz="1800" b="1" spc="-3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dopłata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 err="1">
                <a:solidFill>
                  <a:srgbClr val="008363"/>
                </a:solidFill>
                <a:latin typeface="Trebuchet MS"/>
                <a:cs typeface="Trebuchet MS"/>
              </a:rPr>
              <a:t>odsetek</a:t>
            </a:r>
            <a:endParaRPr lang="pl-PL" sz="1800" b="1" spc="-10" dirty="0">
              <a:solidFill>
                <a:srgbClr val="008363"/>
              </a:solidFill>
              <a:latin typeface="Trebuchet MS"/>
              <a:cs typeface="Trebuchet MS"/>
            </a:endParaRPr>
          </a:p>
          <a:p>
            <a:pPr marL="12700" marR="2996565">
              <a:lnSpc>
                <a:spcPct val="127800"/>
              </a:lnSpc>
            </a:pPr>
            <a:endParaRPr lang="pl-PL" b="1" spc="-10" dirty="0">
              <a:solidFill>
                <a:srgbClr val="008363"/>
              </a:solidFill>
              <a:latin typeface="Trebuchet MS"/>
              <a:cs typeface="Trebuchet MS"/>
            </a:endParaRPr>
          </a:p>
          <a:p>
            <a:pPr marL="12700" marR="2996565">
              <a:lnSpc>
                <a:spcPct val="127800"/>
              </a:lnSpc>
            </a:pP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333E47"/>
                </a:solidFill>
                <a:latin typeface="Trebuchet MS"/>
                <a:cs typeface="Trebuchet MS"/>
              </a:rPr>
              <a:t>Gwarancją</a:t>
            </a:r>
            <a:r>
              <a:rPr sz="1800" b="1" spc="-9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333E47"/>
                </a:solidFill>
                <a:latin typeface="Trebuchet MS"/>
                <a:cs typeface="Trebuchet MS"/>
              </a:rPr>
              <a:t>FGR</a:t>
            </a:r>
            <a:r>
              <a:rPr sz="1800" b="1" spc="-85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u="sng" spc="-45" dirty="0">
                <a:solidFill>
                  <a:srgbClr val="333E47"/>
                </a:solidFill>
                <a:uFill>
                  <a:solidFill>
                    <a:srgbClr val="333E47"/>
                  </a:solidFill>
                </a:uFill>
                <a:latin typeface="Trebuchet MS"/>
                <a:cs typeface="Trebuchet MS"/>
              </a:rPr>
              <a:t>nie</a:t>
            </a:r>
            <a:r>
              <a:rPr sz="1800" b="1" u="sng" spc="-90" dirty="0">
                <a:solidFill>
                  <a:srgbClr val="333E47"/>
                </a:solidFill>
                <a:uFill>
                  <a:solidFill>
                    <a:srgbClr val="333E47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spc="-50" dirty="0">
                <a:solidFill>
                  <a:srgbClr val="333E47"/>
                </a:solidFill>
                <a:uFill>
                  <a:solidFill>
                    <a:srgbClr val="333E47"/>
                  </a:solidFill>
                </a:uFill>
                <a:latin typeface="Trebuchet MS"/>
                <a:cs typeface="Trebuchet MS"/>
              </a:rPr>
              <a:t>może</a:t>
            </a:r>
            <a:r>
              <a:rPr sz="1800" b="1" spc="-10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333E47"/>
                </a:solidFill>
                <a:latin typeface="Trebuchet MS"/>
                <a:cs typeface="Trebuchet MS"/>
              </a:rPr>
              <a:t>być</a:t>
            </a:r>
            <a:r>
              <a:rPr sz="1800" b="1" spc="-9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333E47"/>
                </a:solidFill>
                <a:latin typeface="Trebuchet MS"/>
                <a:cs typeface="Trebuchet MS"/>
              </a:rPr>
              <a:t>objęty</a:t>
            </a:r>
            <a:r>
              <a:rPr sz="1800" b="1" spc="-105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33E47"/>
                </a:solidFill>
                <a:latin typeface="Trebuchet MS"/>
                <a:cs typeface="Trebuchet MS"/>
              </a:rPr>
              <a:t>kredyt</a:t>
            </a:r>
            <a:r>
              <a:rPr sz="1800" spc="-10" dirty="0">
                <a:solidFill>
                  <a:srgbClr val="333E47"/>
                </a:solidFill>
                <a:latin typeface="Gill Sans MT"/>
                <a:cs typeface="Gill Sans MT"/>
              </a:rPr>
              <a:t>:</a:t>
            </a:r>
            <a:endParaRPr sz="1800" dirty="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DA1F3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85" dirty="0" err="1">
                <a:solidFill>
                  <a:srgbClr val="FF0000"/>
                </a:solidFill>
                <a:latin typeface="Gill Sans MT"/>
                <a:cs typeface="Gill Sans MT"/>
              </a:rPr>
              <a:t>przeznaczony</a:t>
            </a:r>
            <a:r>
              <a:rPr sz="1800" b="1" spc="114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175" dirty="0">
                <a:solidFill>
                  <a:srgbClr val="FF0000"/>
                </a:solidFill>
                <a:latin typeface="Gill Sans MT"/>
                <a:cs typeface="Gill Sans MT"/>
              </a:rPr>
              <a:t>na</a:t>
            </a:r>
            <a:r>
              <a:rPr sz="1800" b="1" spc="1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spłatę</a:t>
            </a:r>
            <a:r>
              <a:rPr sz="1800" b="1" spc="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zadłużenia</a:t>
            </a:r>
            <a:r>
              <a:rPr sz="1800" b="1" spc="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z</a:t>
            </a:r>
            <a:r>
              <a:rPr sz="1800" b="1" spc="1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tytułu</a:t>
            </a:r>
            <a:r>
              <a:rPr sz="1800" b="1" spc="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FF0000"/>
                </a:solidFill>
                <a:latin typeface="Gill Sans MT"/>
                <a:cs typeface="Gill Sans MT"/>
              </a:rPr>
              <a:t>jakiegokolwiek</a:t>
            </a:r>
            <a:r>
              <a:rPr sz="1800" b="1" spc="14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Gill Sans MT"/>
                <a:cs typeface="Gill Sans MT"/>
              </a:rPr>
              <a:t>kredytu</a:t>
            </a:r>
            <a:r>
              <a:rPr sz="1800" b="1" spc="1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zaciągniętego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1800" b="1" spc="1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125" dirty="0" err="1">
                <a:solidFill>
                  <a:srgbClr val="FF0000"/>
                </a:solidFill>
                <a:latin typeface="Gill Sans MT"/>
                <a:cs typeface="Gill Sans MT"/>
              </a:rPr>
              <a:t>Banku</a:t>
            </a:r>
            <a:r>
              <a:rPr sz="1800" b="1" spc="1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-10" dirty="0" err="1">
                <a:solidFill>
                  <a:srgbClr val="FF0000"/>
                </a:solidFill>
                <a:latin typeface="Trebuchet MS"/>
                <a:cs typeface="Trebuchet MS"/>
              </a:rPr>
              <a:t>Kredytującym</a:t>
            </a:r>
            <a:r>
              <a:rPr lang="pl-PL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45" dirty="0" err="1">
                <a:solidFill>
                  <a:srgbClr val="FF0000"/>
                </a:solidFill>
                <a:latin typeface="Gill Sans MT"/>
                <a:cs typeface="Gill Sans MT"/>
              </a:rPr>
              <a:t>lub</a:t>
            </a:r>
            <a:r>
              <a:rPr sz="1800" b="1" spc="-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w</a:t>
            </a:r>
            <a:r>
              <a:rPr sz="1800" b="1" spc="-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130" dirty="0">
                <a:solidFill>
                  <a:srgbClr val="FF0000"/>
                </a:solidFill>
                <a:latin typeface="Gill Sans MT"/>
                <a:cs typeface="Gill Sans MT"/>
              </a:rPr>
              <a:t>innym</a:t>
            </a:r>
            <a:r>
              <a:rPr sz="1800" b="1" spc="-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114" dirty="0">
                <a:solidFill>
                  <a:srgbClr val="FF0000"/>
                </a:solidFill>
                <a:latin typeface="Gill Sans MT"/>
                <a:cs typeface="Gill Sans MT"/>
              </a:rPr>
              <a:t>Banku</a:t>
            </a:r>
            <a:endParaRPr sz="1800" b="1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Koszty</a:t>
            </a:r>
            <a:r>
              <a:rPr sz="1800" b="1" spc="-1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finansowane</a:t>
            </a:r>
            <a:r>
              <a:rPr sz="1800" b="1" spc="-114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kredytem</a:t>
            </a:r>
            <a:r>
              <a:rPr sz="1800" spc="-10" dirty="0">
                <a:solidFill>
                  <a:srgbClr val="131313"/>
                </a:solidFill>
                <a:latin typeface="Gill Sans MT"/>
                <a:cs typeface="Gill Sans MT"/>
              </a:rPr>
              <a:t>:</a:t>
            </a:r>
            <a:endParaRPr sz="1800" dirty="0">
              <a:latin typeface="Gill Sans MT"/>
              <a:cs typeface="Gill Sans MT"/>
            </a:endParaRPr>
          </a:p>
          <a:p>
            <a:pPr marL="193675" indent="-181610">
              <a:lnSpc>
                <a:spcPct val="100000"/>
              </a:lnSpc>
              <a:spcBef>
                <a:spcPts val="600"/>
              </a:spcBef>
              <a:buClr>
                <a:srgbClr val="CE1C35"/>
              </a:buClr>
              <a:buFont typeface="Wingdings"/>
              <a:buChar char=""/>
              <a:tabLst>
                <a:tab pos="194310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zgodnie </a:t>
            </a:r>
            <a:r>
              <a:rPr sz="1800" spc="-7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800" spc="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celem</a:t>
            </a:r>
            <a:r>
              <a:rPr sz="1800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określonym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w</a:t>
            </a:r>
            <a:r>
              <a:rPr sz="1800" spc="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umowie</a:t>
            </a:r>
            <a:r>
              <a:rPr sz="18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kredytu</a:t>
            </a:r>
            <a:r>
              <a:rPr sz="1800" spc="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135" dirty="0">
                <a:solidFill>
                  <a:srgbClr val="131313"/>
                </a:solidFill>
                <a:latin typeface="Gill Sans MT"/>
                <a:cs typeface="Gill Sans MT"/>
              </a:rPr>
              <a:t>-</a:t>
            </a:r>
            <a:r>
              <a:rPr sz="1800" spc="6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celem</a:t>
            </a:r>
            <a:r>
              <a:rPr sz="1800" spc="-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kredytu</a:t>
            </a:r>
            <a:r>
              <a:rPr sz="1800" spc="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31313"/>
                </a:solidFill>
                <a:latin typeface="Trebuchet MS"/>
                <a:cs typeface="Trebuchet MS"/>
              </a:rPr>
              <a:t>jest</a:t>
            </a:r>
            <a:r>
              <a:rPr sz="18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zapewnienie</a:t>
            </a:r>
            <a:r>
              <a:rPr sz="1800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płynności</a:t>
            </a:r>
            <a:r>
              <a:rPr sz="1800" spc="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finansowej</a:t>
            </a:r>
            <a:endParaRPr sz="1800" dirty="0"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</a:pPr>
            <a:r>
              <a:rPr sz="1800" spc="55" dirty="0" err="1">
                <a:solidFill>
                  <a:srgbClr val="131313"/>
                </a:solidFill>
                <a:latin typeface="Gill Sans MT"/>
                <a:cs typeface="Gill Sans MT"/>
              </a:rPr>
              <a:t>kredytobiorcy</a:t>
            </a:r>
            <a:r>
              <a:rPr sz="1800" spc="55" dirty="0">
                <a:solidFill>
                  <a:srgbClr val="131313"/>
                </a:solidFill>
                <a:latin typeface="Gill Sans MT"/>
                <a:cs typeface="Gill Sans MT"/>
              </a:rPr>
              <a:t>.</a:t>
            </a:r>
            <a:endParaRPr sz="18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131313"/>
                </a:solidFill>
                <a:latin typeface="Trebuchet MS"/>
                <a:cs typeface="Trebuchet MS"/>
              </a:rPr>
              <a:t>Zakres</a:t>
            </a:r>
            <a:r>
              <a:rPr sz="1800" b="1" spc="-1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131313"/>
                </a:solidFill>
                <a:latin typeface="Trebuchet MS"/>
                <a:cs typeface="Trebuchet MS"/>
              </a:rPr>
              <a:t>weryfikacji</a:t>
            </a:r>
            <a:r>
              <a:rPr sz="1800" b="1" spc="-9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banku</a:t>
            </a:r>
            <a:r>
              <a:rPr sz="1800" b="1" spc="-1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131313"/>
                </a:solidFill>
                <a:latin typeface="Trebuchet MS"/>
                <a:cs typeface="Trebuchet MS"/>
              </a:rPr>
              <a:t>przy</a:t>
            </a:r>
            <a:r>
              <a:rPr sz="1800" b="1" spc="-9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31313"/>
                </a:solidFill>
                <a:latin typeface="Trebuchet MS"/>
                <a:cs typeface="Trebuchet MS"/>
              </a:rPr>
              <a:t>wypłacie</a:t>
            </a:r>
            <a:r>
              <a:rPr sz="1800" b="1" spc="-8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131313"/>
                </a:solidFill>
                <a:latin typeface="Trebuchet MS"/>
                <a:cs typeface="Trebuchet MS"/>
              </a:rPr>
              <a:t>środków</a:t>
            </a:r>
            <a:r>
              <a:rPr sz="1800" b="1" spc="-9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4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800" b="1" spc="-8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Trebuchet MS"/>
                <a:cs typeface="Trebuchet MS"/>
              </a:rPr>
              <a:t>kredytu:</a:t>
            </a:r>
            <a:endParaRPr sz="180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E1C35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nie</a:t>
            </a:r>
            <a:r>
              <a:rPr sz="1800" spc="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31313"/>
                </a:solidFill>
                <a:latin typeface="Trebuchet MS"/>
                <a:cs typeface="Trebuchet MS"/>
              </a:rPr>
              <a:t>jest</a:t>
            </a:r>
            <a:r>
              <a:rPr sz="1800" spc="1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wymagane</a:t>
            </a:r>
            <a:r>
              <a:rPr sz="1800" spc="9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udokumentowanie</a:t>
            </a:r>
            <a:r>
              <a:rPr sz="1800" spc="8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poniesionych</a:t>
            </a:r>
            <a:r>
              <a:rPr sz="1800" spc="114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kosztów</a:t>
            </a:r>
            <a:r>
              <a:rPr sz="1800" spc="1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na</a:t>
            </a:r>
            <a:r>
              <a:rPr sz="1800" spc="1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podstawie</a:t>
            </a:r>
            <a:r>
              <a:rPr sz="1800" spc="114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dokumentów</a:t>
            </a:r>
            <a:r>
              <a:rPr sz="1800" spc="9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31313"/>
                </a:solidFill>
                <a:latin typeface="Trebuchet MS"/>
                <a:cs typeface="Trebuchet MS"/>
              </a:rPr>
              <a:t>finansowo</a:t>
            </a:r>
            <a:r>
              <a:rPr sz="1800" spc="35" dirty="0">
                <a:solidFill>
                  <a:srgbClr val="131313"/>
                </a:solidFill>
                <a:latin typeface="Gill Sans MT"/>
                <a:cs typeface="Gill Sans MT"/>
              </a:rPr>
              <a:t>-</a:t>
            </a:r>
            <a:endParaRPr sz="1800" dirty="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księgowych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6" name="Obraz 5" descr="Obraz zawierający Czcionka, tekst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6DC28A93-B4B9-63DC-5523-A2668208A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92569"/>
            <a:ext cx="1246284" cy="2736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18" y="252425"/>
            <a:ext cx="1082484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/>
              <a:t>Jakie</a:t>
            </a:r>
            <a:r>
              <a:rPr sz="2800" spc="-175" dirty="0"/>
              <a:t> </a:t>
            </a:r>
            <a:r>
              <a:rPr sz="2800" spc="-25" dirty="0"/>
              <a:t>dokumenty</a:t>
            </a:r>
            <a:r>
              <a:rPr sz="2800" spc="-165" dirty="0"/>
              <a:t> </a:t>
            </a:r>
            <a:r>
              <a:rPr sz="2800" spc="-10" dirty="0"/>
              <a:t>wymagane</a:t>
            </a:r>
            <a:r>
              <a:rPr sz="2800" spc="-165" dirty="0"/>
              <a:t> </a:t>
            </a:r>
            <a:r>
              <a:rPr sz="2800" spc="90" dirty="0"/>
              <a:t>są</a:t>
            </a:r>
            <a:r>
              <a:rPr sz="2800" spc="-165" dirty="0"/>
              <a:t> </a:t>
            </a:r>
            <a:r>
              <a:rPr sz="2800" spc="-65" dirty="0" err="1"/>
              <a:t>przy</a:t>
            </a:r>
            <a:r>
              <a:rPr sz="2800" spc="-140" dirty="0"/>
              <a:t> </a:t>
            </a:r>
            <a:r>
              <a:rPr lang="pl-PL" sz="2800" spc="-20" dirty="0"/>
              <a:t>złożeniu wniosku o kredyt zabezpieczony gwarancją AGRO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715894" y="2286000"/>
            <a:ext cx="34563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31313"/>
                </a:solidFill>
                <a:latin typeface="Calibri"/>
                <a:cs typeface="Calibri"/>
              </a:rPr>
              <a:t>Klient</a:t>
            </a:r>
            <a:r>
              <a:rPr sz="2000" b="1" spc="-3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313"/>
                </a:solidFill>
                <a:latin typeface="Calibri"/>
                <a:cs typeface="Calibri"/>
              </a:rPr>
              <a:t>składa</a:t>
            </a:r>
            <a:r>
              <a:rPr sz="2000" b="1" spc="-2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313"/>
                </a:solidFill>
                <a:latin typeface="Calibri"/>
                <a:cs typeface="Calibri"/>
              </a:rPr>
              <a:t>w</a:t>
            </a:r>
            <a:r>
              <a:rPr sz="2000" b="1"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31313"/>
                </a:solidFill>
                <a:latin typeface="Calibri"/>
                <a:cs typeface="Calibri"/>
              </a:rPr>
              <a:t>Banku: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5894" y="2693589"/>
            <a:ext cx="8576945" cy="18165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965" marR="391795" indent="-227965">
              <a:lnSpc>
                <a:spcPct val="100000"/>
              </a:lnSpc>
              <a:spcBef>
                <a:spcPts val="105"/>
              </a:spcBef>
              <a:buClr>
                <a:srgbClr val="008363"/>
              </a:buClr>
              <a:buFont typeface="Wingdings"/>
              <a:buChar char=""/>
              <a:tabLst>
                <a:tab pos="227965" algn="l"/>
                <a:tab pos="241300" algn="l"/>
              </a:tabLst>
            </a:pP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Wniosek o kredyt wraz z załącznikami,</a:t>
            </a:r>
          </a:p>
          <a:p>
            <a:pPr marL="227965" marR="391795" indent="-227965">
              <a:lnSpc>
                <a:spcPct val="100000"/>
              </a:lnSpc>
              <a:spcBef>
                <a:spcPts val="105"/>
              </a:spcBef>
              <a:buClr>
                <a:srgbClr val="008363"/>
              </a:buClr>
              <a:buFont typeface="Wingdings"/>
              <a:buChar char=""/>
              <a:tabLst>
                <a:tab pos="227965" algn="l"/>
                <a:tab pos="241300" algn="l"/>
              </a:tabLst>
            </a:pP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w</a:t>
            </a:r>
            <a:r>
              <a:rPr dirty="0" err="1">
                <a:solidFill>
                  <a:srgbClr val="131313"/>
                </a:solidFill>
                <a:latin typeface="Calibri"/>
                <a:cs typeface="Calibri"/>
              </a:rPr>
              <a:t>niosek</a:t>
            </a:r>
            <a:r>
              <a:rPr spc="-3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o</a:t>
            </a:r>
            <a:r>
              <a:rPr lang="pl-PL" spc="-2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gwarancję</a:t>
            </a:r>
            <a:r>
              <a:rPr lang="pl-PL"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wraz</a:t>
            </a:r>
            <a:r>
              <a:rPr lang="pl-PL" spc="-5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z</a:t>
            </a:r>
            <a:r>
              <a:rPr lang="pl-PL" spc="-2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załącznikiem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-</a:t>
            </a:r>
            <a:r>
              <a:rPr spc="-1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wnioskiem</a:t>
            </a:r>
            <a:r>
              <a:rPr spc="-4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o</a:t>
            </a:r>
            <a:r>
              <a:rPr spc="-1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131313"/>
                </a:solidFill>
                <a:latin typeface="Calibri"/>
                <a:cs typeface="Calibri"/>
              </a:rPr>
              <a:t>dopłatę</a:t>
            </a:r>
            <a:r>
              <a:rPr spc="-10" dirty="0">
                <a:solidFill>
                  <a:srgbClr val="131313"/>
                </a:solidFill>
                <a:latin typeface="Calibri"/>
                <a:cs typeface="Calibri"/>
              </a:rPr>
              <a:t>,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formularz</a:t>
            </a:r>
            <a:r>
              <a:rPr lang="pl-PL" spc="-6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informacji</a:t>
            </a:r>
            <a:r>
              <a:rPr lang="pl-PL" spc="-3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składanych</a:t>
            </a: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 przy</a:t>
            </a:r>
            <a:r>
              <a:rPr lang="pl-PL" spc="-2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pomocy</a:t>
            </a:r>
            <a:r>
              <a:rPr lang="pl-PL" spc="-3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publicznej/de</a:t>
            </a:r>
            <a:r>
              <a:rPr lang="pl-PL" spc="3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pl-PL" spc="-10" dirty="0" err="1">
                <a:solidFill>
                  <a:srgbClr val="131313"/>
                </a:solidFill>
                <a:latin typeface="Calibri"/>
                <a:cs typeface="Calibri"/>
              </a:rPr>
              <a:t>mnimis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,</a:t>
            </a:r>
            <a:endParaRPr lang="pl-PL" dirty="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spcBef>
                <a:spcPts val="495"/>
              </a:spcBef>
              <a:buClr>
                <a:srgbClr val="008363"/>
              </a:buClr>
              <a:buFont typeface="Wingdings"/>
              <a:buChar char=""/>
              <a:tabLst>
                <a:tab pos="227965" algn="l"/>
                <a:tab pos="241300" algn="l"/>
              </a:tabLst>
            </a:pP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p</a:t>
            </a:r>
            <a:r>
              <a:rPr spc="-10" dirty="0" err="1">
                <a:solidFill>
                  <a:srgbClr val="131313"/>
                </a:solidFill>
                <a:latin typeface="Calibri"/>
                <a:cs typeface="Calibri"/>
              </a:rPr>
              <a:t>otwierdzenie</a:t>
            </a:r>
            <a:r>
              <a:rPr spc="-3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zapoznania</a:t>
            </a:r>
            <a:r>
              <a:rPr spc="-1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się</a:t>
            </a:r>
            <a:r>
              <a:rPr spc="-3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Klienta</a:t>
            </a:r>
            <a:r>
              <a:rPr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z</a:t>
            </a:r>
            <a:r>
              <a:rPr spc="-4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31313"/>
                </a:solidFill>
                <a:latin typeface="Calibri"/>
                <a:cs typeface="Calibri"/>
              </a:rPr>
              <a:t>Warunkami</a:t>
            </a:r>
            <a:r>
              <a:rPr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131313"/>
                </a:solidFill>
                <a:latin typeface="Calibri"/>
                <a:cs typeface="Calibri"/>
              </a:rPr>
              <a:t>uzyskania</a:t>
            </a:r>
            <a:r>
              <a:rPr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131313"/>
                </a:solidFill>
                <a:latin typeface="Calibri"/>
                <a:cs typeface="Calibri"/>
              </a:rPr>
              <a:t>gwarancji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31313"/>
                </a:solidFill>
                <a:latin typeface="Calibri"/>
                <a:cs typeface="Calibri"/>
              </a:rPr>
              <a:t>FGR</a:t>
            </a:r>
            <a:r>
              <a:rPr lang="pl-PL" spc="-20" dirty="0">
                <a:solidFill>
                  <a:srgbClr val="131313"/>
                </a:solidFill>
                <a:latin typeface="Calibri"/>
                <a:cs typeface="Calibri"/>
              </a:rPr>
              <a:t>,</a:t>
            </a:r>
            <a:endParaRPr dirty="0">
              <a:latin typeface="Calibri"/>
              <a:cs typeface="Calibri"/>
            </a:endParaRPr>
          </a:p>
          <a:p>
            <a:pPr marL="227965" marR="344805" indent="-227965">
              <a:lnSpc>
                <a:spcPct val="100000"/>
              </a:lnSpc>
              <a:spcBef>
                <a:spcPts val="500"/>
              </a:spcBef>
              <a:buClr>
                <a:srgbClr val="008363"/>
              </a:buClr>
              <a:buFont typeface="Wingdings"/>
              <a:buChar char=""/>
              <a:tabLst>
                <a:tab pos="227965" algn="l"/>
                <a:tab pos="241300" algn="l"/>
              </a:tabLst>
            </a:pPr>
            <a:r>
              <a:rPr lang="pl-PL" dirty="0">
                <a:solidFill>
                  <a:srgbClr val="131313"/>
                </a:solidFill>
                <a:latin typeface="Calibri"/>
                <a:cs typeface="Calibri"/>
              </a:rPr>
              <a:t>d</a:t>
            </a:r>
            <a:r>
              <a:rPr dirty="0" err="1">
                <a:solidFill>
                  <a:srgbClr val="131313"/>
                </a:solidFill>
                <a:latin typeface="Calibri"/>
                <a:cs typeface="Calibri"/>
              </a:rPr>
              <a:t>okumenty</a:t>
            </a:r>
            <a:r>
              <a:rPr spc="-3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131313"/>
                </a:solidFill>
                <a:latin typeface="Calibri"/>
                <a:cs typeface="Calibri"/>
              </a:rPr>
              <a:t>potwierdzające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 zdolność kredytową Klienta oraz</a:t>
            </a:r>
            <a:r>
              <a:rPr spc="-1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brak</a:t>
            </a:r>
            <a:r>
              <a:rPr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zaległości</a:t>
            </a:r>
            <a:r>
              <a:rPr spc="-1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z</a:t>
            </a:r>
            <a:r>
              <a:rPr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31313"/>
                </a:solidFill>
                <a:latin typeface="Calibri"/>
                <a:cs typeface="Calibri"/>
              </a:rPr>
              <a:t>tytułu</a:t>
            </a:r>
            <a:r>
              <a:rPr spc="-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131313"/>
                </a:solidFill>
                <a:latin typeface="Calibri"/>
                <a:cs typeface="Calibri"/>
              </a:rPr>
              <a:t>składek</a:t>
            </a:r>
            <a:r>
              <a:rPr spc="-1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131313"/>
                </a:solidFill>
                <a:latin typeface="Calibri"/>
                <a:cs typeface="Calibri"/>
              </a:rPr>
              <a:t>wobec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31313"/>
                </a:solidFill>
                <a:latin typeface="Calibri"/>
                <a:cs typeface="Calibri"/>
              </a:rPr>
              <a:t>ZUS/KRUS</a:t>
            </a:r>
            <a:r>
              <a:rPr lang="pl-PL" spc="-10" dirty="0">
                <a:solidFill>
                  <a:srgbClr val="131313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4721" y="1371600"/>
            <a:ext cx="45719" cy="5038724"/>
          </a:xfrm>
          <a:custGeom>
            <a:avLst/>
            <a:gdLst/>
            <a:ahLst/>
            <a:cxnLst/>
            <a:rect l="l" t="t" r="r" b="b"/>
            <a:pathLst>
              <a:path w="65405" h="5259705">
                <a:moveTo>
                  <a:pt x="0" y="0"/>
                </a:moveTo>
                <a:lnTo>
                  <a:pt x="65150" y="5259146"/>
                </a:lnTo>
              </a:path>
            </a:pathLst>
          </a:custGeom>
          <a:ln w="6350">
            <a:solidFill>
              <a:srgbClr val="008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6918" y="2311400"/>
            <a:ext cx="1784350" cy="1353576"/>
          </a:xfrm>
          <a:prstGeom prst="rect">
            <a:avLst/>
          </a:prstGeom>
          <a:solidFill>
            <a:srgbClr val="008363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32715" marR="125730" algn="ctr">
              <a:lnSpc>
                <a:spcPct val="100000"/>
              </a:lnSpc>
              <a:spcBef>
                <a:spcPts val="955"/>
              </a:spcBef>
            </a:pPr>
            <a:r>
              <a:rPr sz="1600" spc="45" dirty="0">
                <a:solidFill>
                  <a:srgbClr val="FFFFFF"/>
                </a:solidFill>
                <a:latin typeface="Gill Sans MT"/>
                <a:cs typeface="Gill Sans MT"/>
              </a:rPr>
              <a:t>Dokumenty </a:t>
            </a:r>
            <a:r>
              <a:rPr sz="1600" spc="110" dirty="0">
                <a:solidFill>
                  <a:srgbClr val="FFFFFF"/>
                </a:solidFill>
                <a:latin typeface="Gill Sans MT"/>
                <a:cs typeface="Gill Sans MT"/>
              </a:rPr>
              <a:t>wymagane</a:t>
            </a:r>
            <a:r>
              <a:rPr sz="16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30" dirty="0" err="1">
                <a:solidFill>
                  <a:srgbClr val="FFFFFF"/>
                </a:solidFill>
                <a:latin typeface="Gill Sans MT"/>
                <a:cs typeface="Gill Sans MT"/>
              </a:rPr>
              <a:t>przez</a:t>
            </a:r>
            <a:r>
              <a:rPr sz="16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pl-PL" sz="1600" spc="30" dirty="0">
                <a:solidFill>
                  <a:srgbClr val="FFFFFF"/>
                </a:solidFill>
                <a:latin typeface="Gill Sans MT"/>
                <a:cs typeface="Gill Sans MT"/>
              </a:rPr>
              <a:t>Bank i </a:t>
            </a:r>
            <a:r>
              <a:rPr sz="1600" spc="-70" dirty="0">
                <a:solidFill>
                  <a:srgbClr val="FFFFFF"/>
                </a:solidFill>
                <a:latin typeface="Gill Sans MT"/>
                <a:cs typeface="Gill Sans MT"/>
              </a:rPr>
              <a:t>BGK</a:t>
            </a:r>
            <a:r>
              <a:rPr sz="16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Gill Sans MT"/>
                <a:cs typeface="Gill Sans MT"/>
              </a:rPr>
              <a:t>na</a:t>
            </a:r>
            <a:r>
              <a:rPr sz="16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Gill Sans MT"/>
                <a:cs typeface="Gill Sans MT"/>
              </a:rPr>
              <a:t>etapie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składania </a:t>
            </a:r>
            <a:r>
              <a:rPr sz="1600" spc="70" dirty="0">
                <a:solidFill>
                  <a:srgbClr val="FFFFFF"/>
                </a:solidFill>
                <a:latin typeface="Gill Sans MT"/>
                <a:cs typeface="Gill Sans MT"/>
              </a:rPr>
              <a:t>wniosku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23A1957-BEB1-AECC-2C2F-BFB0A58950EF}"/>
              </a:ext>
            </a:extLst>
          </p:cNvPr>
          <p:cNvSpPr/>
          <p:nvPr/>
        </p:nvSpPr>
        <p:spPr>
          <a:xfrm>
            <a:off x="0" y="6629400"/>
            <a:ext cx="990600" cy="228600"/>
          </a:xfrm>
          <a:prstGeom prst="rect">
            <a:avLst/>
          </a:prstGeom>
          <a:solidFill>
            <a:srgbClr val="008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bject 19"/>
          <p:cNvSpPr txBox="1"/>
          <p:nvPr/>
        </p:nvSpPr>
        <p:spPr>
          <a:xfrm>
            <a:off x="467969" y="6646379"/>
            <a:ext cx="8001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DF64D408-C9CD-404B-92DE-D1FB8CF93671}" type="slidenum">
              <a:rPr lang="pl-PL" sz="900" smtClean="0">
                <a:solidFill>
                  <a:schemeClr val="bg1"/>
                </a:solidFill>
                <a:latin typeface="Trebuchet MS"/>
                <a:cs typeface="Trebuchet MS"/>
              </a:rPr>
              <a:t>6</a:t>
            </a:fld>
            <a:endParaRPr sz="9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7" name="Obraz 6" descr="Obraz zawierający Czcionka, tekst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36463C49-3D7D-0549-20DF-3C7EFFA91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92569"/>
            <a:ext cx="1246284" cy="273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66ED32D-8EAE-EFBE-49A7-1F8FE8CD89F3}"/>
              </a:ext>
            </a:extLst>
          </p:cNvPr>
          <p:cNvSpPr/>
          <p:nvPr/>
        </p:nvSpPr>
        <p:spPr>
          <a:xfrm>
            <a:off x="0" y="6629400"/>
            <a:ext cx="990600" cy="228600"/>
          </a:xfrm>
          <a:prstGeom prst="rect">
            <a:avLst/>
          </a:prstGeom>
          <a:solidFill>
            <a:srgbClr val="008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187833"/>
            <a:ext cx="7607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Jakie</a:t>
            </a:r>
            <a:r>
              <a:rPr spc="-85" dirty="0"/>
              <a:t> </a:t>
            </a:r>
            <a:r>
              <a:rPr spc="80" dirty="0"/>
              <a:t>są</a:t>
            </a:r>
            <a:r>
              <a:rPr spc="-85" dirty="0"/>
              <a:t> </a:t>
            </a:r>
            <a:r>
              <a:rPr dirty="0"/>
              <a:t>zasady</a:t>
            </a:r>
            <a:r>
              <a:rPr spc="-70" dirty="0"/>
              <a:t> </a:t>
            </a:r>
            <a:r>
              <a:rPr spc="-30" dirty="0"/>
              <a:t>udzielania</a:t>
            </a:r>
            <a:r>
              <a:rPr spc="-105" dirty="0"/>
              <a:t> </a:t>
            </a:r>
            <a:r>
              <a:rPr dirty="0"/>
              <a:t>dopłaty</a:t>
            </a:r>
            <a:r>
              <a:rPr spc="-95" dirty="0"/>
              <a:t> </a:t>
            </a:r>
            <a:r>
              <a:rPr dirty="0"/>
              <a:t>do</a:t>
            </a:r>
            <a:r>
              <a:rPr spc="-100" dirty="0"/>
              <a:t> </a:t>
            </a:r>
            <a:r>
              <a:rPr spc="-10" dirty="0"/>
              <a:t>oprocentowania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969" y="6646379"/>
            <a:ext cx="85725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090F8A9D-5092-4686-8193-F73983CF35A3}" type="slidenum">
              <a:rPr lang="pl-PL" sz="900" b="1" spc="-6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fld>
            <a:endParaRPr sz="9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258" y="1320546"/>
            <a:ext cx="3829685" cy="2808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414655" indent="-1771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189865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dopłaty</a:t>
            </a:r>
            <a:r>
              <a:rPr sz="1800" spc="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31313"/>
                </a:solidFill>
                <a:latin typeface="Trebuchet MS"/>
                <a:cs typeface="Trebuchet MS"/>
              </a:rPr>
              <a:t>do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odsetek</a:t>
            </a:r>
            <a:r>
              <a:rPr sz="1800" spc="40" dirty="0">
                <a:solidFill>
                  <a:srgbClr val="131313"/>
                </a:solidFill>
                <a:latin typeface="Trebuchet MS"/>
                <a:cs typeface="Trebuchet MS"/>
              </a:rPr>
              <a:t> są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przyznawane</a:t>
            </a:r>
            <a:r>
              <a:rPr sz="1800" spc="-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przedsiębiorcom,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którzy</a:t>
            </a:r>
            <a:r>
              <a:rPr sz="1800" spc="-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uzyskali</a:t>
            </a:r>
            <a:r>
              <a:rPr sz="1800" spc="-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kredyty</a:t>
            </a:r>
            <a:r>
              <a:rPr sz="1800" spc="-8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objęte </a:t>
            </a:r>
            <a:r>
              <a:rPr sz="1800" spc="120" dirty="0">
                <a:solidFill>
                  <a:srgbClr val="131313"/>
                </a:solidFill>
                <a:latin typeface="Gill Sans MT"/>
                <a:cs typeface="Gill Sans MT"/>
              </a:rPr>
              <a:t>gwarancjami</a:t>
            </a:r>
            <a:r>
              <a:rPr sz="1800" spc="-4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-40" dirty="0">
                <a:solidFill>
                  <a:srgbClr val="131313"/>
                </a:solidFill>
                <a:latin typeface="Gill Sans MT"/>
                <a:cs typeface="Gill Sans MT"/>
              </a:rPr>
              <a:t>FGR</a:t>
            </a:r>
            <a:r>
              <a:rPr sz="180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b="1" spc="-35" dirty="0">
                <a:solidFill>
                  <a:srgbClr val="008363"/>
                </a:solidFill>
                <a:latin typeface="Trebuchet MS"/>
                <a:cs typeface="Trebuchet MS"/>
              </a:rPr>
              <a:t>udzielonymi</a:t>
            </a:r>
            <a:r>
              <a:rPr sz="1800" b="1" spc="-12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008363"/>
                </a:solidFill>
                <a:latin typeface="Trebuchet MS"/>
                <a:cs typeface="Trebuchet MS"/>
              </a:rPr>
              <a:t>i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wypłaconymi</a:t>
            </a:r>
            <a:r>
              <a:rPr sz="1800" b="1" spc="-9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</a:t>
            </a:r>
            <a:r>
              <a:rPr sz="1800" b="1" spc="-10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końca</a:t>
            </a:r>
            <a:r>
              <a:rPr sz="1800" b="1" spc="-11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008363"/>
                </a:solidFill>
                <a:latin typeface="Trebuchet MS"/>
                <a:cs typeface="Trebuchet MS"/>
              </a:rPr>
              <a:t>2025</a:t>
            </a:r>
            <a:r>
              <a:rPr sz="1800" b="1" spc="-12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8363"/>
                </a:solidFill>
                <a:latin typeface="Trebuchet MS"/>
                <a:cs typeface="Trebuchet MS"/>
              </a:rPr>
              <a:t>r.</a:t>
            </a:r>
            <a:endParaRPr sz="18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Dopłata</a:t>
            </a:r>
            <a:r>
              <a:rPr sz="1800" spc="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stanowi</a:t>
            </a:r>
            <a:r>
              <a:rPr sz="1800" spc="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pomoc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publiczną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lub</a:t>
            </a:r>
            <a:r>
              <a:rPr sz="1800" b="1" spc="-12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pomoc</a:t>
            </a:r>
            <a:r>
              <a:rPr sz="1800" b="1" spc="-114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de</a:t>
            </a:r>
            <a:r>
              <a:rPr sz="1800" b="1" spc="-11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minimis</a:t>
            </a:r>
            <a:r>
              <a:rPr sz="1800" b="1" spc="-6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spc="270" dirty="0">
                <a:solidFill>
                  <a:srgbClr val="131313"/>
                </a:solidFill>
                <a:latin typeface="Trebuchet MS"/>
                <a:cs typeface="Trebuchet MS"/>
              </a:rPr>
              <a:t>–</a:t>
            </a:r>
            <a:r>
              <a:rPr sz="1800" spc="-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31313"/>
                </a:solidFill>
                <a:latin typeface="Gill Sans MT"/>
                <a:cs typeface="Gill Sans MT"/>
              </a:rPr>
              <a:t>w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zależności</a:t>
            </a:r>
            <a:r>
              <a:rPr sz="1800" spc="-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31313"/>
                </a:solidFill>
                <a:latin typeface="Trebuchet MS"/>
                <a:cs typeface="Trebuchet MS"/>
              </a:rPr>
              <a:t>od</a:t>
            </a:r>
            <a:r>
              <a:rPr sz="1800" spc="-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formy</a:t>
            </a:r>
            <a:r>
              <a:rPr sz="1800" spc="-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gwarancji</a:t>
            </a:r>
            <a:endParaRPr sz="1800" dirty="0">
              <a:latin typeface="Trebuchet MS"/>
              <a:cs typeface="Trebuchet MS"/>
            </a:endParaRPr>
          </a:p>
          <a:p>
            <a:pPr marL="224154">
              <a:lnSpc>
                <a:spcPct val="100000"/>
              </a:lnSpc>
              <a:spcBef>
                <a:spcPts val="670"/>
              </a:spcBef>
            </a:pP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Stawki</a:t>
            </a:r>
            <a:r>
              <a:rPr sz="1800" b="1" spc="-8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8363"/>
                </a:solidFill>
                <a:latin typeface="Trebuchet MS"/>
                <a:cs typeface="Trebuchet MS"/>
              </a:rPr>
              <a:t>dopłaty: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8363"/>
                </a:solidFill>
                <a:latin typeface="Trebuchet MS"/>
                <a:cs typeface="Trebuchet MS"/>
              </a:rPr>
              <a:t>7%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4425" y="1046226"/>
            <a:ext cx="6658609" cy="523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8363"/>
                </a:solidFill>
                <a:latin typeface="Trebuchet MS"/>
                <a:cs typeface="Trebuchet MS"/>
              </a:rPr>
              <a:t>Warunki</a:t>
            </a:r>
            <a:r>
              <a:rPr sz="1800" b="1" spc="-7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8363"/>
                </a:solidFill>
                <a:latin typeface="Trebuchet MS"/>
                <a:cs typeface="Trebuchet MS"/>
              </a:rPr>
              <a:t>uzyskania</a:t>
            </a:r>
            <a:r>
              <a:rPr sz="1800" b="1" spc="-7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dopłaty: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Clr>
                <a:srgbClr val="CE1C35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do</a:t>
            </a:r>
            <a:r>
              <a:rPr sz="1800" b="1" spc="-114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85" dirty="0">
                <a:solidFill>
                  <a:srgbClr val="008363"/>
                </a:solidFill>
                <a:latin typeface="Trebuchet MS"/>
                <a:cs typeface="Trebuchet MS"/>
              </a:rPr>
              <a:t>31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grudnia</a:t>
            </a:r>
            <a:r>
              <a:rPr sz="1800" b="1" spc="-12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008363"/>
                </a:solidFill>
                <a:latin typeface="Trebuchet MS"/>
                <a:cs typeface="Trebuchet MS"/>
              </a:rPr>
              <a:t>2025</a:t>
            </a:r>
            <a:r>
              <a:rPr sz="1800" b="1" spc="-114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50" dirty="0">
                <a:solidFill>
                  <a:srgbClr val="008363"/>
                </a:solidFill>
                <a:latin typeface="Trebuchet MS"/>
                <a:cs typeface="Trebuchet MS"/>
              </a:rPr>
              <a:t>r.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objęcie</a:t>
            </a:r>
            <a:r>
              <a:rPr sz="1800" spc="-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gwarancją</a:t>
            </a:r>
            <a:r>
              <a:rPr sz="1800" spc="-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800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Funduszu</a:t>
            </a:r>
            <a:r>
              <a:rPr sz="1800" spc="500" dirty="0">
                <a:solidFill>
                  <a:srgbClr val="131313"/>
                </a:solidFill>
                <a:latin typeface="Trebuchet MS"/>
                <a:cs typeface="Trebuchet MS"/>
              </a:rPr>
              <a:t>  </a:t>
            </a:r>
            <a:r>
              <a:rPr sz="1800" spc="65" dirty="0">
                <a:solidFill>
                  <a:srgbClr val="131313"/>
                </a:solidFill>
                <a:latin typeface="Gill Sans MT"/>
                <a:cs typeface="Gill Sans MT"/>
              </a:rPr>
              <a:t>Gwarancji</a:t>
            </a:r>
            <a:r>
              <a:rPr sz="1800" spc="-3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131313"/>
                </a:solidFill>
                <a:latin typeface="Gill Sans MT"/>
                <a:cs typeface="Gill Sans MT"/>
              </a:rPr>
              <a:t>Rolnych</a:t>
            </a:r>
            <a:r>
              <a:rPr sz="1800" spc="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b="1" spc="-30" dirty="0">
                <a:solidFill>
                  <a:srgbClr val="008363"/>
                </a:solidFill>
                <a:latin typeface="Trebuchet MS"/>
                <a:cs typeface="Trebuchet MS"/>
              </a:rPr>
              <a:t>kredytu</a:t>
            </a:r>
            <a:r>
              <a:rPr sz="1800" b="1" spc="-114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8363"/>
                </a:solidFill>
                <a:latin typeface="Trebuchet MS"/>
                <a:cs typeface="Trebuchet MS"/>
              </a:rPr>
              <a:t>obrotowego</a:t>
            </a:r>
            <a:r>
              <a:rPr sz="1800" b="1" spc="-114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nieodnawialnego</a:t>
            </a:r>
            <a:r>
              <a:rPr sz="1800" b="1" spc="-11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8363"/>
                </a:solidFill>
                <a:latin typeface="Trebuchet MS"/>
                <a:cs typeface="Trebuchet MS"/>
              </a:rPr>
              <a:t>lub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odnawialnego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008363"/>
                </a:solidFill>
                <a:latin typeface="Trebuchet MS"/>
                <a:cs typeface="Trebuchet MS"/>
              </a:rPr>
              <a:t>w</a:t>
            </a:r>
            <a:r>
              <a:rPr sz="1800" b="1" spc="-6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008363"/>
                </a:solidFill>
                <a:latin typeface="Trebuchet MS"/>
                <a:cs typeface="Trebuchet MS"/>
              </a:rPr>
              <a:t>tym</a:t>
            </a:r>
            <a:r>
              <a:rPr sz="1800" b="1" spc="-5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odnawialnego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008363"/>
                </a:solidFill>
                <a:latin typeface="Trebuchet MS"/>
                <a:cs typeface="Trebuchet MS"/>
              </a:rPr>
              <a:t>w</a:t>
            </a:r>
            <a:r>
              <a:rPr sz="1800" b="1" spc="-6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008363"/>
                </a:solidFill>
                <a:latin typeface="Trebuchet MS"/>
                <a:cs typeface="Trebuchet MS"/>
              </a:rPr>
              <a:t>rachunku</a:t>
            </a:r>
            <a:r>
              <a:rPr sz="1800" b="1" spc="-9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8363"/>
                </a:solidFill>
                <a:latin typeface="Trebuchet MS"/>
                <a:cs typeface="Trebuchet MS"/>
              </a:rPr>
              <a:t>bieżącym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udzielonego</a:t>
            </a:r>
            <a:r>
              <a:rPr sz="1800" spc="-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 przeznaczeniem</a:t>
            </a:r>
            <a:r>
              <a:rPr sz="1800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na</a:t>
            </a:r>
            <a:r>
              <a:rPr sz="18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bieżące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finansowanie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działalności gospodarczej niepowiązanej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z</a:t>
            </a:r>
            <a:r>
              <a:rPr sz="1800" spc="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realizacją 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inwestycji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wspieranej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ze</a:t>
            </a:r>
            <a:r>
              <a:rPr sz="18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środków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 EFRROW,</a:t>
            </a:r>
            <a:endParaRPr sz="1800">
              <a:latin typeface="Trebuchet MS"/>
              <a:cs typeface="Trebuchet MS"/>
            </a:endParaRPr>
          </a:p>
          <a:p>
            <a:pPr marL="299085" marR="191770" indent="-28702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złożenie</a:t>
            </a:r>
            <a:r>
              <a:rPr sz="1800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008363"/>
                </a:solidFill>
                <a:latin typeface="Trebuchet MS"/>
                <a:cs typeface="Trebuchet MS"/>
              </a:rPr>
              <a:t>Wniosku</a:t>
            </a:r>
            <a:r>
              <a:rPr sz="1800" i="1" spc="-6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i="1" spc="65" dirty="0">
                <a:solidFill>
                  <a:srgbClr val="008363"/>
                </a:solidFill>
                <a:latin typeface="Trebuchet MS"/>
                <a:cs typeface="Trebuchet MS"/>
              </a:rPr>
              <a:t>o</a:t>
            </a:r>
            <a:r>
              <a:rPr sz="1800" i="1" spc="-3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008363"/>
                </a:solidFill>
                <a:latin typeface="Trebuchet MS"/>
                <a:cs typeface="Trebuchet MS"/>
              </a:rPr>
              <a:t>dopłatę</a:t>
            </a:r>
            <a:r>
              <a:rPr sz="1800" i="1" spc="-1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008363"/>
                </a:solidFill>
                <a:latin typeface="Gill Sans MT"/>
                <a:cs typeface="Gill Sans MT"/>
              </a:rPr>
              <a:t>razem</a:t>
            </a:r>
            <a:r>
              <a:rPr sz="1800" spc="-10" dirty="0">
                <a:solidFill>
                  <a:srgbClr val="00836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008363"/>
                </a:solidFill>
                <a:latin typeface="Gill Sans MT"/>
                <a:cs typeface="Gill Sans MT"/>
              </a:rPr>
              <a:t>z</a:t>
            </a:r>
            <a:r>
              <a:rPr sz="1800" spc="25" dirty="0">
                <a:solidFill>
                  <a:srgbClr val="008363"/>
                </a:solidFill>
                <a:latin typeface="Gill Sans MT"/>
                <a:cs typeface="Gill Sans MT"/>
              </a:rPr>
              <a:t> </a:t>
            </a:r>
            <a:r>
              <a:rPr sz="1800" i="1" dirty="0">
                <a:solidFill>
                  <a:srgbClr val="008363"/>
                </a:solidFill>
                <a:latin typeface="Trebuchet MS"/>
                <a:cs typeface="Trebuchet MS"/>
              </a:rPr>
              <a:t>Wnioskiem</a:t>
            </a:r>
            <a:r>
              <a:rPr sz="1800" i="1" spc="-70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i="1" spc="65" dirty="0">
                <a:solidFill>
                  <a:srgbClr val="008363"/>
                </a:solidFill>
                <a:latin typeface="Trebuchet MS"/>
                <a:cs typeface="Trebuchet MS"/>
              </a:rPr>
              <a:t>o</a:t>
            </a:r>
            <a:r>
              <a:rPr sz="1800" i="1" spc="-3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i="1" spc="-10" dirty="0">
                <a:solidFill>
                  <a:srgbClr val="008363"/>
                </a:solidFill>
                <a:latin typeface="Trebuchet MS"/>
                <a:cs typeface="Trebuchet MS"/>
              </a:rPr>
              <a:t>udzielenie </a:t>
            </a:r>
            <a:r>
              <a:rPr sz="1800" i="1" dirty="0">
                <a:solidFill>
                  <a:srgbClr val="008363"/>
                </a:solidFill>
                <a:latin typeface="Trebuchet MS"/>
                <a:cs typeface="Trebuchet MS"/>
              </a:rPr>
              <a:t>gwarancji</a:t>
            </a:r>
            <a:r>
              <a:rPr sz="1800" i="1" spc="-8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i="1" spc="-95" dirty="0">
                <a:solidFill>
                  <a:srgbClr val="008363"/>
                </a:solidFill>
                <a:latin typeface="Trebuchet MS"/>
                <a:cs typeface="Trebuchet MS"/>
              </a:rPr>
              <a:t>z</a:t>
            </a:r>
            <a:r>
              <a:rPr sz="1800" i="1" spc="-85" dirty="0">
                <a:solidFill>
                  <a:srgbClr val="008363"/>
                </a:solidFill>
                <a:latin typeface="Trebuchet MS"/>
                <a:cs typeface="Trebuchet MS"/>
              </a:rPr>
              <a:t> </a:t>
            </a:r>
            <a:r>
              <a:rPr sz="1800" i="1" spc="-20" dirty="0">
                <a:solidFill>
                  <a:srgbClr val="008363"/>
                </a:solidFill>
                <a:latin typeface="Trebuchet MS"/>
                <a:cs typeface="Trebuchet MS"/>
              </a:rPr>
              <a:t>FGR,</a:t>
            </a:r>
            <a:endParaRPr sz="1800">
              <a:latin typeface="Trebuchet MS"/>
              <a:cs typeface="Trebuchet MS"/>
            </a:endParaRPr>
          </a:p>
          <a:p>
            <a:pPr marL="299085" marR="300990" indent="-28702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spełnieniu</a:t>
            </a:r>
            <a:r>
              <a:rPr sz="1800" spc="1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warunków</a:t>
            </a:r>
            <a:r>
              <a:rPr sz="1800" spc="1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otrzymania</a:t>
            </a:r>
            <a:r>
              <a:rPr sz="1800" spc="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odpowiednio</a:t>
            </a:r>
            <a:r>
              <a:rPr sz="1800" spc="1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pomocy</a:t>
            </a:r>
            <a:r>
              <a:rPr sz="1800" spc="1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31313"/>
                </a:solidFill>
                <a:latin typeface="Trebuchet MS"/>
                <a:cs typeface="Trebuchet MS"/>
              </a:rPr>
              <a:t>de </a:t>
            </a:r>
            <a:r>
              <a:rPr sz="1800" spc="130" dirty="0">
                <a:solidFill>
                  <a:srgbClr val="131313"/>
                </a:solidFill>
                <a:latin typeface="Gill Sans MT"/>
                <a:cs typeface="Gill Sans MT"/>
              </a:rPr>
              <a:t>minimis</a:t>
            </a:r>
            <a:r>
              <a:rPr sz="1800" spc="3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(przetwórcy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 produktów</a:t>
            </a:r>
            <a:r>
              <a:rPr sz="1800" spc="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31313"/>
                </a:solidFill>
                <a:latin typeface="Gill Sans MT"/>
                <a:cs typeface="Gill Sans MT"/>
              </a:rPr>
              <a:t>nierolnych)</a:t>
            </a:r>
            <a:r>
              <a:rPr sz="1800" spc="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131313"/>
                </a:solidFill>
                <a:latin typeface="Gill Sans MT"/>
                <a:cs typeface="Gill Sans MT"/>
              </a:rPr>
              <a:t>albo</a:t>
            </a:r>
            <a:r>
              <a:rPr sz="1800" spc="4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85" dirty="0">
                <a:solidFill>
                  <a:srgbClr val="131313"/>
                </a:solidFill>
                <a:latin typeface="Gill Sans MT"/>
                <a:cs typeface="Gill Sans MT"/>
              </a:rPr>
              <a:t>pomocy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publicznej</a:t>
            </a:r>
            <a:r>
              <a:rPr sz="1800" spc="-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(rolnicy</a:t>
            </a:r>
            <a:r>
              <a:rPr sz="1800" spc="-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oraz</a:t>
            </a:r>
            <a:r>
              <a:rPr sz="1800" spc="-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przetwórcy</a:t>
            </a:r>
            <a:r>
              <a:rPr sz="1800" spc="-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produktów</a:t>
            </a:r>
            <a:r>
              <a:rPr sz="1800" spc="-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rolnych,</a:t>
            </a:r>
            <a:endParaRPr sz="1800">
              <a:latin typeface="Trebuchet MS"/>
              <a:cs typeface="Trebuchet MS"/>
            </a:endParaRPr>
          </a:p>
          <a:p>
            <a:pPr marL="299085" marR="1112520" indent="-28702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spłacenie</a:t>
            </a:r>
            <a:r>
              <a:rPr sz="18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przez</a:t>
            </a:r>
            <a:r>
              <a:rPr sz="1800" spc="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kredytobiorcę</a:t>
            </a:r>
            <a:r>
              <a:rPr sz="18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odsetek</a:t>
            </a:r>
            <a:r>
              <a:rPr sz="18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31313"/>
                </a:solidFill>
                <a:latin typeface="Trebuchet MS"/>
                <a:cs typeface="Trebuchet MS"/>
              </a:rPr>
              <a:t>od</a:t>
            </a:r>
            <a:r>
              <a:rPr sz="1800" spc="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31313"/>
                </a:solidFill>
                <a:latin typeface="Trebuchet MS"/>
                <a:cs typeface="Trebuchet MS"/>
              </a:rPr>
              <a:t>kredytu, </a:t>
            </a:r>
            <a:r>
              <a:rPr sz="1800" spc="110" dirty="0">
                <a:solidFill>
                  <a:srgbClr val="131313"/>
                </a:solidFill>
                <a:latin typeface="Gill Sans MT"/>
                <a:cs typeface="Gill Sans MT"/>
              </a:rPr>
              <a:t>naliczonych</a:t>
            </a:r>
            <a:r>
              <a:rPr sz="1800" spc="-5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131313"/>
                </a:solidFill>
                <a:latin typeface="Gill Sans MT"/>
                <a:cs typeface="Gill Sans MT"/>
              </a:rPr>
              <a:t>za</a:t>
            </a:r>
            <a:r>
              <a:rPr sz="1800" spc="-3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131313"/>
                </a:solidFill>
                <a:latin typeface="Gill Sans MT"/>
                <a:cs typeface="Gill Sans MT"/>
              </a:rPr>
              <a:t>dany</a:t>
            </a:r>
            <a:r>
              <a:rPr sz="1800" spc="-3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65" dirty="0">
                <a:solidFill>
                  <a:srgbClr val="131313"/>
                </a:solidFill>
                <a:latin typeface="Gill Sans MT"/>
                <a:cs typeface="Gill Sans MT"/>
              </a:rPr>
              <a:t>okres</a:t>
            </a:r>
            <a:r>
              <a:rPr sz="1800" spc="-20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131313"/>
                </a:solidFill>
                <a:latin typeface="Gill Sans MT"/>
                <a:cs typeface="Gill Sans MT"/>
              </a:rPr>
              <a:t>odsetkowy</a:t>
            </a:r>
            <a:r>
              <a:rPr sz="1800" spc="-5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65" dirty="0">
                <a:solidFill>
                  <a:srgbClr val="131313"/>
                </a:solidFill>
                <a:latin typeface="Gill Sans MT"/>
                <a:cs typeface="Gill Sans MT"/>
              </a:rPr>
              <a:t>przez</a:t>
            </a:r>
            <a:r>
              <a:rPr sz="1800" spc="-15" dirty="0">
                <a:solidFill>
                  <a:srgbClr val="131313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131313"/>
                </a:solidFill>
                <a:latin typeface="Gill Sans MT"/>
                <a:cs typeface="Gill Sans MT"/>
              </a:rPr>
              <a:t>bank </a:t>
            </a:r>
            <a:r>
              <a:rPr sz="1800" spc="-30" dirty="0">
                <a:solidFill>
                  <a:srgbClr val="131313"/>
                </a:solidFill>
                <a:latin typeface="Trebuchet MS"/>
                <a:cs typeface="Trebuchet MS"/>
              </a:rPr>
              <a:t>kredytujący,</a:t>
            </a:r>
            <a:r>
              <a:rPr sz="1800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w</a:t>
            </a:r>
            <a:r>
              <a:rPr sz="1800" spc="-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części</a:t>
            </a:r>
            <a:r>
              <a:rPr sz="1800" spc="-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niepokrytej</a:t>
            </a:r>
            <a:r>
              <a:rPr sz="1800" spc="-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31313"/>
                </a:solidFill>
                <a:latin typeface="Trebuchet MS"/>
                <a:cs typeface="Trebuchet MS"/>
              </a:rPr>
              <a:t>dopłatą</a:t>
            </a:r>
            <a:r>
              <a:rPr sz="1800" spc="-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31313"/>
                </a:solidFill>
                <a:latin typeface="Trebuchet MS"/>
                <a:cs typeface="Trebuchet MS"/>
              </a:rPr>
              <a:t>do </a:t>
            </a:r>
            <a:r>
              <a:rPr sz="1800" spc="80" dirty="0">
                <a:solidFill>
                  <a:srgbClr val="131313"/>
                </a:solidFill>
                <a:latin typeface="Gill Sans MT"/>
                <a:cs typeface="Gill Sans MT"/>
              </a:rPr>
              <a:t>oprocentowania.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8" name="Obraz 7" descr="Obraz zawierający Czcionka, tekst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EEA5F66A-05BA-1507-6FC6-D82063025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92569"/>
            <a:ext cx="1246284" cy="2736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44A88-A28F-BCD7-911E-98BBDAE2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7" y="609600"/>
            <a:ext cx="10724312" cy="369332"/>
          </a:xfrm>
        </p:spPr>
        <p:txBody>
          <a:bodyPr/>
          <a:lstStyle/>
          <a:p>
            <a:pPr algn="ctr"/>
            <a:r>
              <a:rPr lang="pl-PL" dirty="0"/>
              <a:t>Szczegółowych informacji udzielą pracownicy Wydziału Kredytu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53B0C-5681-8AC3-49E6-AD0D36AF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7217" y="1767006"/>
            <a:ext cx="3429000" cy="3877985"/>
          </a:xfrm>
        </p:spPr>
        <p:txBody>
          <a:bodyPr/>
          <a:lstStyle/>
          <a:p>
            <a:r>
              <a:rPr lang="pl-PL" b="1" dirty="0">
                <a:solidFill>
                  <a:srgbClr val="008363"/>
                </a:solidFill>
                <a:latin typeface="Gill Sans MT" panose="020B0502020104020203" pitchFamily="34" charset="-18"/>
              </a:rPr>
              <a:t>CENTRALA BANKU</a:t>
            </a:r>
          </a:p>
          <a:p>
            <a:r>
              <a:rPr lang="pl-PL" dirty="0">
                <a:latin typeface="Gill Sans MT" panose="020B0502020104020203" pitchFamily="34" charset="-18"/>
              </a:rPr>
              <a:t>Krapkowice, ul. Opolska 12</a:t>
            </a:r>
          </a:p>
          <a:p>
            <a:r>
              <a:rPr lang="pl-PL" dirty="0">
                <a:latin typeface="Gill Sans MT" panose="020B0502020104020203" pitchFamily="34" charset="-18"/>
              </a:rPr>
              <a:t>tel. 77 466 14 91, 77 466 18 39</a:t>
            </a:r>
          </a:p>
          <a:p>
            <a:r>
              <a:rPr lang="pl-PL" dirty="0">
                <a:latin typeface="Gill Sans MT" panose="020B0502020104020203" pitchFamily="34" charset="-18"/>
              </a:rPr>
              <a:t>kredyty@bskrapkowice.pl</a:t>
            </a:r>
          </a:p>
          <a:p>
            <a:endParaRPr lang="pl-PL" dirty="0">
              <a:latin typeface="Gill Sans MT" panose="020B0502020104020203" pitchFamily="34" charset="-18"/>
            </a:endParaRPr>
          </a:p>
          <a:p>
            <a:r>
              <a:rPr lang="pl-PL" dirty="0">
                <a:solidFill>
                  <a:srgbClr val="008363"/>
                </a:solidFill>
                <a:latin typeface="Gill Sans MT" panose="020B0502020104020203" pitchFamily="34" charset="-18"/>
              </a:rPr>
              <a:t>Oddział w Walcach</a:t>
            </a:r>
          </a:p>
          <a:p>
            <a:r>
              <a:rPr lang="pl-PL" dirty="0">
                <a:latin typeface="Gill Sans MT" panose="020B0502020104020203" pitchFamily="34" charset="-18"/>
              </a:rPr>
              <a:t>ul. Opolska 65</a:t>
            </a:r>
          </a:p>
          <a:p>
            <a:r>
              <a:rPr lang="pl-PL" dirty="0">
                <a:latin typeface="Gill Sans MT" panose="020B0502020104020203" pitchFamily="34" charset="-18"/>
              </a:rPr>
              <a:t>tel. 77 466 01 06</a:t>
            </a:r>
          </a:p>
          <a:p>
            <a:r>
              <a:rPr lang="pl-PL" dirty="0">
                <a:latin typeface="Gill Sans MT" panose="020B0502020104020203" pitchFamily="34" charset="-18"/>
              </a:rPr>
              <a:t>walce@bskrapkowice.pl</a:t>
            </a:r>
          </a:p>
          <a:p>
            <a:endParaRPr lang="pl-PL" dirty="0">
              <a:latin typeface="Gill Sans MT" panose="020B0502020104020203" pitchFamily="34" charset="-18"/>
            </a:endParaRPr>
          </a:p>
          <a:p>
            <a:r>
              <a:rPr lang="pl-PL" dirty="0">
                <a:solidFill>
                  <a:srgbClr val="008363"/>
                </a:solidFill>
                <a:latin typeface="Gill Sans MT" panose="020B0502020104020203" pitchFamily="34" charset="-18"/>
              </a:rPr>
              <a:t>Oddział w Tarnowie Opolskim</a:t>
            </a:r>
          </a:p>
          <a:p>
            <a:r>
              <a:rPr lang="pl-PL" dirty="0">
                <a:latin typeface="Gill Sans MT" panose="020B0502020104020203" pitchFamily="34" charset="-18"/>
              </a:rPr>
              <a:t>ul. Ks. Klimasa 32</a:t>
            </a:r>
          </a:p>
          <a:p>
            <a:r>
              <a:rPr lang="pl-PL" dirty="0">
                <a:latin typeface="Gill Sans MT" panose="020B0502020104020203" pitchFamily="34" charset="-18"/>
              </a:rPr>
              <a:t>tel. 77 403 22 10</a:t>
            </a:r>
          </a:p>
          <a:p>
            <a:r>
              <a:rPr lang="pl-PL" dirty="0">
                <a:latin typeface="Gill Sans MT" panose="020B0502020104020203" pitchFamily="34" charset="-18"/>
              </a:rPr>
              <a:t>tarnow@bskrapkowice.pl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E912922-FAF3-D891-1095-5B4609E563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pl-PL" spc="-40" smtClean="0"/>
              <a:t>8</a:t>
            </a:fld>
            <a:endParaRPr lang="pl-PL" spc="-4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69490B9-E0D0-FE63-AB08-37591445F295}"/>
              </a:ext>
            </a:extLst>
          </p:cNvPr>
          <p:cNvSpPr txBox="1">
            <a:spLocks/>
          </p:cNvSpPr>
          <p:nvPr/>
        </p:nvSpPr>
        <p:spPr>
          <a:xfrm>
            <a:off x="7010400" y="2459503"/>
            <a:ext cx="342900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8363"/>
                </a:solidFill>
                <a:latin typeface="Gill Sans MT" panose="020B0502020104020203" pitchFamily="34" charset="-18"/>
              </a:rPr>
              <a:t>I Oddział w Strzelcach Opolskich</a:t>
            </a:r>
          </a:p>
          <a:p>
            <a:r>
              <a:rPr lang="pl-PL" dirty="0">
                <a:latin typeface="Gill Sans MT" panose="020B0502020104020203" pitchFamily="34" charset="-18"/>
              </a:rPr>
              <a:t>ul. Bursztynowa 2</a:t>
            </a:r>
          </a:p>
          <a:p>
            <a:r>
              <a:rPr lang="pl-PL" dirty="0">
                <a:latin typeface="Gill Sans MT" panose="020B0502020104020203" pitchFamily="34" charset="-18"/>
              </a:rPr>
              <a:t>tel. 77 462 13 85</a:t>
            </a:r>
          </a:p>
          <a:p>
            <a:r>
              <a:rPr lang="pl-PL" dirty="0">
                <a:latin typeface="Gill Sans MT" panose="020B0502020104020203" pitchFamily="34" charset="-18"/>
              </a:rPr>
              <a:t>strzelce@bskrapkowice.pl</a:t>
            </a:r>
          </a:p>
          <a:p>
            <a:endParaRPr lang="pl-PL" dirty="0">
              <a:latin typeface="Gill Sans MT" panose="020B0502020104020203" pitchFamily="34" charset="-18"/>
            </a:endParaRPr>
          </a:p>
          <a:p>
            <a:r>
              <a:rPr lang="pl-PL" dirty="0">
                <a:solidFill>
                  <a:srgbClr val="008363"/>
                </a:solidFill>
                <a:latin typeface="Gill Sans MT" panose="020B0502020104020203" pitchFamily="34" charset="-18"/>
              </a:rPr>
              <a:t>II Oddział w Strzelcach Opolskich</a:t>
            </a:r>
          </a:p>
          <a:p>
            <a:r>
              <a:rPr lang="pl-PL" dirty="0">
                <a:latin typeface="Gill Sans MT" panose="020B0502020104020203" pitchFamily="34" charset="-18"/>
              </a:rPr>
              <a:t>ul. Ludowa 3</a:t>
            </a:r>
          </a:p>
          <a:p>
            <a:r>
              <a:rPr lang="pl-PL" dirty="0">
                <a:latin typeface="Gill Sans MT" panose="020B0502020104020203" pitchFamily="34" charset="-18"/>
              </a:rPr>
              <a:t>tel. 77 461 23 46</a:t>
            </a:r>
          </a:p>
          <a:p>
            <a:r>
              <a:rPr lang="pl-PL" dirty="0">
                <a:latin typeface="Gill Sans MT" panose="020B0502020104020203" pitchFamily="34" charset="-18"/>
              </a:rPr>
              <a:t>strzelce2@bskrapkowice.pl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86C8C34-A29C-3A64-86E2-EDFA6C65EEA6}"/>
              </a:ext>
            </a:extLst>
          </p:cNvPr>
          <p:cNvSpPr/>
          <p:nvPr/>
        </p:nvSpPr>
        <p:spPr>
          <a:xfrm>
            <a:off x="0" y="6629400"/>
            <a:ext cx="990600" cy="228600"/>
          </a:xfrm>
          <a:prstGeom prst="rect">
            <a:avLst/>
          </a:prstGeom>
          <a:solidFill>
            <a:srgbClr val="008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>
              <a:latin typeface="Trebuchet MS" panose="020B0603020202020204" pitchFamily="34" charset="0"/>
            </a:endParaRPr>
          </a:p>
        </p:txBody>
      </p:sp>
      <p:pic>
        <p:nvPicPr>
          <p:cNvPr id="9" name="Obraz 8" descr="Obraz zawierający Czcionka, tekst, Grafika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CE51AE8A-8E96-3E57-8313-8595EC872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92569"/>
            <a:ext cx="1246284" cy="273662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ABEE596-23F7-BC2D-5EE4-8F84A29B179C}"/>
              </a:ext>
            </a:extLst>
          </p:cNvPr>
          <p:cNvSpPr txBox="1"/>
          <p:nvPr/>
        </p:nvSpPr>
        <p:spPr>
          <a:xfrm>
            <a:off x="467969" y="6646379"/>
            <a:ext cx="85725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090F8A9D-5092-4686-8193-F73983CF35A3}" type="slidenum">
              <a:rPr lang="pl-PL" sz="900" b="1" spc="-6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fld>
            <a:endParaRPr sz="9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952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861</Words>
  <Application>Microsoft Office PowerPoint</Application>
  <PresentationFormat>Panoramiczny</PresentationFormat>
  <Paragraphs>109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Aptos</vt:lpstr>
      <vt:lpstr>Calibri</vt:lpstr>
      <vt:lpstr>Gill Sans MT</vt:lpstr>
      <vt:lpstr>Trebuchet MS</vt:lpstr>
      <vt:lpstr>Wingdings</vt:lpstr>
      <vt:lpstr>Office Theme</vt:lpstr>
      <vt:lpstr>Oferta Banku Spółdzielczego  w Krapkowicach dla rolników  i przedsiębiorstw związanych  z rolnictwem dla kredytów obrotowych zabezpieczonych gwarancją AGRO  z dopłatą do oprocentowania.</vt:lpstr>
      <vt:lpstr>Prezentacja programu PowerPoint</vt:lpstr>
      <vt:lpstr>Jakie są parametry kredytu zabezpieczonego gwarancją AGRO</vt:lpstr>
      <vt:lpstr>Kto może skorzystać z gwarancji FGR (AGRO)</vt:lpstr>
      <vt:lpstr>Jakie jest przeznaczenie kredytów z gwarancją FGR (AGRO)</vt:lpstr>
      <vt:lpstr>Jakie dokumenty wymagane są przy złożeniu wniosku o kredyt zabezpieczony gwarancją AGRO</vt:lpstr>
      <vt:lpstr>Jakie są zasady udzielania dopłaty do oprocentowania</vt:lpstr>
      <vt:lpstr>Szczegółowych informacji udzielą pracownicy Wydziału Kredytu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Siwińska</dc:creator>
  <cp:lastModifiedBy>Artur Przywara</cp:lastModifiedBy>
  <cp:revision>8</cp:revision>
  <dcterms:created xsi:type="dcterms:W3CDTF">2025-10-13T12:36:13Z</dcterms:created>
  <dcterms:modified xsi:type="dcterms:W3CDTF">2025-10-15T12:10:46Z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2025-10-02T00:00:00Z</vt:filetime>
  </property>
  <property fmtid="{D5CDD505-2E9C-101B-9397-08002B2CF9AE}" pid="3" name="Creator">
    <vt:lpwstr>Microsoft® PowerPoint® dla Microsoft 365</vt:lpwstr>
  </property>
  <property fmtid="{D5CDD505-2E9C-101B-9397-08002B2CF9AE}" pid="4" name="LastSaved">
    <vt:filetime>2025-10-13T00:00:00Z</vt:filetime>
  </property>
</Properties>
</file>